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Lst>
  <p:notesMasterIdLst>
    <p:notesMasterId r:id="rId19"/>
  </p:notesMasterIdLst>
  <p:handoutMasterIdLst>
    <p:handoutMasterId r:id="rId20"/>
  </p:handoutMasterIdLst>
  <p:sldIdLst>
    <p:sldId id="268" r:id="rId5"/>
    <p:sldId id="276" r:id="rId6"/>
    <p:sldId id="267" r:id="rId7"/>
    <p:sldId id="266" r:id="rId8"/>
    <p:sldId id="258" r:id="rId9"/>
    <p:sldId id="282" r:id="rId10"/>
    <p:sldId id="283" r:id="rId11"/>
    <p:sldId id="274" r:id="rId12"/>
    <p:sldId id="269" r:id="rId13"/>
    <p:sldId id="277" r:id="rId14"/>
    <p:sldId id="278" r:id="rId15"/>
    <p:sldId id="270" r:id="rId16"/>
    <p:sldId id="273" r:id="rId17"/>
    <p:sldId id="28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2817" autoAdjust="0"/>
  </p:normalViewPr>
  <p:slideViewPr>
    <p:cSldViewPr>
      <p:cViewPr varScale="1">
        <p:scale>
          <a:sx n="48" d="100"/>
          <a:sy n="48" d="100"/>
        </p:scale>
        <p:origin x="62" y="245"/>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FF255DA-C352-4297-974C-D4560891414B}" type="datetime1">
              <a:rPr lang="uk-UA" smtClean="0"/>
              <a:t>22.10.2024</a:t>
            </a:fld>
            <a:endParaRPr lang="uk-UA"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uk-UA" smtClean="0"/>
              <a:t>‹№›</a:t>
            </a:fld>
            <a:endParaRPr lang="uk-UA"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E6D2FAF-4BCA-490F-A2F2-EA2F9052291E}" type="datetime1">
              <a:rPr lang="uk-UA" smtClean="0"/>
              <a:t>22.10.2024</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UA" dirty="0" smtClean="0"/>
              <a:t>Зразки заголовків</a:t>
            </a:r>
          </a:p>
          <a:p>
            <a:pPr lvl="1" rtl="0"/>
            <a:r>
              <a:rPr lang="uk-UA" dirty="0" smtClean="0"/>
              <a:t>Другий рівень</a:t>
            </a:r>
          </a:p>
          <a:p>
            <a:pPr lvl="2" rtl="0"/>
            <a:r>
              <a:rPr lang="uk-UA" dirty="0" smtClean="0"/>
              <a:t>Третій рівень</a:t>
            </a:r>
          </a:p>
          <a:p>
            <a:pPr lvl="3" rtl="0"/>
            <a:r>
              <a:rPr lang="uk-UA" dirty="0" smtClean="0"/>
              <a:t>Четвертий рівень</a:t>
            </a:r>
          </a:p>
          <a:p>
            <a:pPr lvl="4" rtl="0"/>
            <a:r>
              <a:rPr lang="uk-UA" dirty="0" smtClean="0"/>
              <a:t>П’ятий рівень</a:t>
            </a:r>
            <a:endParaRPr lang="uk-UA" dirty="0"/>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uk-UA" smtClean="0"/>
              <a:t>‹№›</a:t>
            </a:fld>
            <a:endParaRPr lang="uk-UA"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smtClean="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endParaRPr lang="uk-UA" dirty="0"/>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1</a:t>
            </a:fld>
            <a:endParaRPr lang="uk-UA" dirty="0"/>
          </a:p>
        </p:txBody>
      </p:sp>
    </p:spTree>
    <p:extLst>
      <p:ext uri="{BB962C8B-B14F-4D97-AF65-F5344CB8AC3E}">
        <p14:creationId xmlns:p14="http://schemas.microsoft.com/office/powerpoint/2010/main" val="55326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smtClean="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endParaRPr lang="uk-UA" dirty="0"/>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3</a:t>
            </a:fld>
            <a:endParaRPr lang="uk-UA" dirty="0"/>
          </a:p>
        </p:txBody>
      </p:sp>
    </p:spTree>
    <p:extLst>
      <p:ext uri="{BB962C8B-B14F-4D97-AF65-F5344CB8AC3E}">
        <p14:creationId xmlns:p14="http://schemas.microsoft.com/office/powerpoint/2010/main" val="223552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smtClean="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endParaRPr lang="uk-UA" dirty="0"/>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4</a:t>
            </a:fld>
            <a:endParaRPr lang="uk-UA" dirty="0"/>
          </a:p>
        </p:txBody>
      </p:sp>
    </p:spTree>
    <p:extLst>
      <p:ext uri="{BB962C8B-B14F-4D97-AF65-F5344CB8AC3E}">
        <p14:creationId xmlns:p14="http://schemas.microsoft.com/office/powerpoint/2010/main" val="372700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5</a:t>
            </a:fld>
            <a:endParaRPr lang="uk-UA" dirty="0"/>
          </a:p>
        </p:txBody>
      </p:sp>
    </p:spTree>
    <p:extLst>
      <p:ext uri="{BB962C8B-B14F-4D97-AF65-F5344CB8AC3E}">
        <p14:creationId xmlns:p14="http://schemas.microsoft.com/office/powerpoint/2010/main" val="192416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8</a:t>
            </a:fld>
            <a:endParaRPr lang="uk-UA" dirty="0"/>
          </a:p>
        </p:txBody>
      </p:sp>
    </p:spTree>
    <p:extLst>
      <p:ext uri="{BB962C8B-B14F-4D97-AF65-F5344CB8AC3E}">
        <p14:creationId xmlns:p14="http://schemas.microsoft.com/office/powerpoint/2010/main" val="122643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9</a:t>
            </a:fld>
            <a:endParaRPr lang="uk-UA" dirty="0"/>
          </a:p>
        </p:txBody>
      </p:sp>
    </p:spTree>
    <p:extLst>
      <p:ext uri="{BB962C8B-B14F-4D97-AF65-F5344CB8AC3E}">
        <p14:creationId xmlns:p14="http://schemas.microsoft.com/office/powerpoint/2010/main" val="261025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12</a:t>
            </a:fld>
            <a:endParaRPr lang="uk-UA" dirty="0"/>
          </a:p>
        </p:txBody>
      </p:sp>
    </p:spTree>
    <p:extLst>
      <p:ext uri="{BB962C8B-B14F-4D97-AF65-F5344CB8AC3E}">
        <p14:creationId xmlns:p14="http://schemas.microsoft.com/office/powerpoint/2010/main" val="196577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13</a:t>
            </a:fld>
            <a:endParaRPr lang="uk-UA" dirty="0"/>
          </a:p>
        </p:txBody>
      </p:sp>
    </p:spTree>
    <p:extLst>
      <p:ext uri="{BB962C8B-B14F-4D97-AF65-F5344CB8AC3E}">
        <p14:creationId xmlns:p14="http://schemas.microsoft.com/office/powerpoint/2010/main" val="415687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uk-UA" smtClean="0"/>
              <a:t>Зразок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smtClean="0"/>
              <a:t>Клацніть, щоб редагувати стиль зразка підзаголовка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B61BEF0D-F0BB-DE4B-95CE-6DB70DBA9567}" type="datetimeFigureOut">
              <a:rPr lang="en-US" smtClean="0"/>
              <a:pPr/>
              <a:t>10/22/2024</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977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pPr rtl="0"/>
            <a:fld id="{E24B82BB-EDB5-4034-8482-4D3B3AA777EB}" type="datetime1">
              <a:rPr lang="uk-UA" smtClean="0"/>
              <a:t>22.10.2024</a:t>
            </a:fld>
            <a:endParaRPr lang="uk-UA" dirty="0"/>
          </a:p>
        </p:txBody>
      </p:sp>
      <p:sp>
        <p:nvSpPr>
          <p:cNvPr id="5" name="Footer Placeholder 4"/>
          <p:cNvSpPr>
            <a:spLocks noGrp="1"/>
          </p:cNvSpPr>
          <p:nvPr>
            <p:ph type="ftr" sz="quarter" idx="11"/>
          </p:nvPr>
        </p:nvSpPr>
        <p:spPr/>
        <p:txBody>
          <a:bodyPr/>
          <a:lstStyle/>
          <a:p>
            <a:pPr rtl="0"/>
            <a:r>
              <a:rPr lang="uk-UA" smtClean="0"/>
              <a:t>Додайте нижній колонтитул</a:t>
            </a:r>
            <a:endParaRPr lang="uk-UA" dirty="0"/>
          </a:p>
        </p:txBody>
      </p:sp>
      <p:sp>
        <p:nvSpPr>
          <p:cNvPr id="6" name="Slide Number Placeholder 5"/>
          <p:cNvSpPr>
            <a:spLocks noGrp="1"/>
          </p:cNvSpPr>
          <p:nvPr>
            <p:ph type="sldNum" sz="quarter" idx="12"/>
          </p:nvPr>
        </p:nvSpPr>
        <p:spPr/>
        <p:txBody>
          <a:body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52725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pPr rtl="0"/>
            <a:fld id="{AE2C15F3-0535-41F0-9B50-CFA182AE86D3}" type="datetime1">
              <a:rPr lang="uk-UA" smtClean="0"/>
              <a:t>22.10.2024</a:t>
            </a:fld>
            <a:endParaRPr lang="uk-UA" dirty="0"/>
          </a:p>
        </p:txBody>
      </p:sp>
      <p:sp>
        <p:nvSpPr>
          <p:cNvPr id="5" name="Footer Placeholder 4"/>
          <p:cNvSpPr>
            <a:spLocks noGrp="1"/>
          </p:cNvSpPr>
          <p:nvPr>
            <p:ph type="ftr" sz="quarter" idx="11"/>
          </p:nvPr>
        </p:nvSpPr>
        <p:spPr/>
        <p:txBody>
          <a:bodyPr/>
          <a:lstStyle/>
          <a:p>
            <a:pPr rtl="0"/>
            <a:r>
              <a:rPr lang="uk-UA" smtClean="0"/>
              <a:t>Додайте нижній колонтитул</a:t>
            </a:r>
            <a:endParaRPr lang="uk-UA" dirty="0"/>
          </a:p>
        </p:txBody>
      </p:sp>
      <p:sp>
        <p:nvSpPr>
          <p:cNvPr id="6" name="Slide Number Placeholder 5"/>
          <p:cNvSpPr>
            <a:spLocks noGrp="1"/>
          </p:cNvSpPr>
          <p:nvPr>
            <p:ph type="sldNum" sz="quarter" idx="12"/>
          </p:nvPr>
        </p:nvSpPr>
        <p:spPr/>
        <p:txBody>
          <a:body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72316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П’ять зображень">
    <p:spTree>
      <p:nvGrpSpPr>
        <p:cNvPr id="1" name=""/>
        <p:cNvGrpSpPr/>
        <p:nvPr/>
      </p:nvGrpSpPr>
      <p:grpSpPr>
        <a:xfrm>
          <a:off x="0" y="0"/>
          <a:ext cx="0" cy="0"/>
          <a:chOff x="0" y="0"/>
          <a:chExt cx="0" cy="0"/>
        </a:xfrm>
      </p:grpSpPr>
      <p:pic>
        <p:nvPicPr>
          <p:cNvPr id="7" name="Зображення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Заголовок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uk-UA" smtClean="0"/>
              <a:t>Зразок заголовка</a:t>
            </a:r>
            <a:endParaRPr lang="uk-UA" dirty="0"/>
          </a:p>
        </p:txBody>
      </p:sp>
      <p:sp>
        <p:nvSpPr>
          <p:cNvPr id="8" name="Полілінія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9" name="Місце для зображення 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0" name="Полілінія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1" name="Місце для зображення 10"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2" name="Полілінія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3" name="Місце для зображення 12"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4" name="Полілінія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20" name="Полілінія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21" name="Місце для зображення 20"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smtClean="0"/>
              <a:t>Клацніть піктограму, щоб додати зображення</a:t>
            </a:r>
            <a:endParaRPr lang="uk-UA" dirty="0"/>
          </a:p>
        </p:txBody>
      </p:sp>
    </p:spTree>
    <p:extLst>
      <p:ext uri="{BB962C8B-B14F-4D97-AF65-F5344CB8AC3E}">
        <p14:creationId xmlns:p14="http://schemas.microsoft.com/office/powerpoint/2010/main" val="175948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Три зображення з підписам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uk-UA" smtClean="0"/>
              <a:t>Зразок заголовка</a:t>
            </a:r>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9" name="Місце для зображення 1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3" name="Місце для зображення 12"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7" name="Місце для тексту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smtClean="0"/>
              <a:t>Редагувати стиль зразка тексту</a:t>
            </a:r>
          </a:p>
        </p:txBody>
      </p:sp>
    </p:spTree>
    <p:extLst>
      <p:ext uri="{BB962C8B-B14F-4D97-AF65-F5344CB8AC3E}">
        <p14:creationId xmlns:p14="http://schemas.microsoft.com/office/powerpoint/2010/main" val="41552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Два зображення з підписами">
    <p:spTree>
      <p:nvGrpSpPr>
        <p:cNvPr id="1" name=""/>
        <p:cNvGrpSpPr/>
        <p:nvPr/>
      </p:nvGrpSpPr>
      <p:grpSpPr>
        <a:xfrm>
          <a:off x="0" y="0"/>
          <a:ext cx="0" cy="0"/>
          <a:chOff x="0" y="0"/>
          <a:chExt cx="0" cy="0"/>
        </a:xfrm>
      </p:grpSpPr>
      <p:pic>
        <p:nvPicPr>
          <p:cNvPr id="6" name="Зображення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Заголовок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uk-UA" smtClean="0"/>
              <a:t>Зразок заголовка</a:t>
            </a:r>
            <a:endParaRPr lang="uk-UA" dirty="0"/>
          </a:p>
        </p:txBody>
      </p:sp>
      <p:sp>
        <p:nvSpPr>
          <p:cNvPr id="7" name="Полілінія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17" name="Місце для тексту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smtClean="0"/>
              <a:t>Редагувати стиль зразка тексту</a:t>
            </a:r>
          </a:p>
        </p:txBody>
      </p:sp>
      <p:sp>
        <p:nvSpPr>
          <p:cNvPr id="18" name="Полілінія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9" name="Місце для зображення 1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smtClean="0"/>
              <a:t>Клацніть піктограму, щоб додати зображення</a:t>
            </a:r>
            <a:endParaRPr lang="uk-UA" dirty="0"/>
          </a:p>
        </p:txBody>
      </p:sp>
      <p:sp>
        <p:nvSpPr>
          <p:cNvPr id="20" name="Місце для тексту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smtClean="0"/>
              <a:t>Редагувати стиль зразка тексту</a:t>
            </a:r>
          </a:p>
        </p:txBody>
      </p:sp>
    </p:spTree>
    <p:extLst>
      <p:ext uri="{BB962C8B-B14F-4D97-AF65-F5344CB8AC3E}">
        <p14:creationId xmlns:p14="http://schemas.microsoft.com/office/powerpoint/2010/main" val="255652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pPr rtl="0"/>
            <a:fld id="{4E209538-7D36-4933-9B92-CBF16E0E7244}" type="datetime1">
              <a:rPr lang="uk-UA" smtClean="0"/>
              <a:t>22.10.2024</a:t>
            </a:fld>
            <a:endParaRPr lang="uk-UA" dirty="0"/>
          </a:p>
        </p:txBody>
      </p:sp>
      <p:sp>
        <p:nvSpPr>
          <p:cNvPr id="5" name="Footer Placeholder 4"/>
          <p:cNvSpPr>
            <a:spLocks noGrp="1"/>
          </p:cNvSpPr>
          <p:nvPr>
            <p:ph type="ftr" sz="quarter" idx="11"/>
          </p:nvPr>
        </p:nvSpPr>
        <p:spPr/>
        <p:txBody>
          <a:bodyPr/>
          <a:lstStyle/>
          <a:p>
            <a:pPr rtl="0"/>
            <a:r>
              <a:rPr lang="uk-UA" smtClean="0"/>
              <a:t>Додайте нижній колонтитул</a:t>
            </a:r>
            <a:endParaRPr lang="uk-UA" dirty="0"/>
          </a:p>
        </p:txBody>
      </p:sp>
      <p:sp>
        <p:nvSpPr>
          <p:cNvPr id="6" name="Slide Number Placeholder 5"/>
          <p:cNvSpPr>
            <a:spLocks noGrp="1"/>
          </p:cNvSpPr>
          <p:nvPr>
            <p:ph type="sldNum" sz="quarter" idx="12"/>
          </p:nvPr>
        </p:nvSpPr>
        <p:spPr/>
        <p:txBody>
          <a:bodyPr/>
          <a:lstStyle/>
          <a:p>
            <a:pPr rtl="0"/>
            <a:fld id="{289D71E3-7D81-4C24-B9D8-6B108755C64C}" type="slidenum">
              <a:rPr lang="uk-UA" smtClean="0"/>
              <a:pPr/>
              <a:t>‹№›</a:t>
            </a:fld>
            <a:endParaRPr lang="uk-UA" dirty="0"/>
          </a:p>
        </p:txBody>
      </p:sp>
    </p:spTree>
    <p:extLst>
      <p:ext uri="{BB962C8B-B14F-4D97-AF65-F5344CB8AC3E}">
        <p14:creationId xmlns:p14="http://schemas.microsoft.com/office/powerpoint/2010/main" val="3661144436"/>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uk-UA" smtClean="0"/>
              <a:t>Зразок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B61BEF0D-F0BB-DE4B-95CE-6DB70DBA9567}"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pPr rtl="0"/>
            <a:fld id="{4E209538-7D36-4933-9B92-CBF16E0E7244}" type="datetime1">
              <a:rPr lang="uk-UA" smtClean="0"/>
              <a:t>22.10.2024</a:t>
            </a:fld>
            <a:endParaRPr lang="uk-UA" dirty="0"/>
          </a:p>
        </p:txBody>
      </p:sp>
      <p:sp>
        <p:nvSpPr>
          <p:cNvPr id="6" name="Footer Placeholder 5"/>
          <p:cNvSpPr>
            <a:spLocks noGrp="1"/>
          </p:cNvSpPr>
          <p:nvPr>
            <p:ph type="ftr" sz="quarter" idx="11"/>
          </p:nvPr>
        </p:nvSpPr>
        <p:spPr/>
        <p:txBody>
          <a:bodyPr/>
          <a:lstStyle/>
          <a:p>
            <a:pPr rtl="0"/>
            <a:r>
              <a:rPr lang="uk-UA" smtClean="0"/>
              <a:t>Додайте нижній колонтитул</a:t>
            </a:r>
            <a:endParaRPr lang="uk-UA" dirty="0"/>
          </a:p>
        </p:txBody>
      </p:sp>
      <p:sp>
        <p:nvSpPr>
          <p:cNvPr id="7" name="Slide Number Placeholder 6"/>
          <p:cNvSpPr>
            <a:spLocks noGrp="1"/>
          </p:cNvSpPr>
          <p:nvPr>
            <p:ph type="sldNum" sz="quarter" idx="12"/>
          </p:nvPr>
        </p:nvSpPr>
        <p:spPr/>
        <p:txBody>
          <a:bodyPr/>
          <a:lstStyle/>
          <a:p>
            <a:pPr rtl="0"/>
            <a:fld id="{289D71E3-7D81-4C24-B9D8-6B108755C64C}" type="slidenum">
              <a:rPr lang="uk-UA" smtClean="0"/>
              <a:pPr/>
              <a:t>‹№›</a:t>
            </a:fld>
            <a:endParaRPr lang="uk-UA" dirty="0"/>
          </a:p>
        </p:txBody>
      </p:sp>
    </p:spTree>
    <p:extLst>
      <p:ext uri="{BB962C8B-B14F-4D97-AF65-F5344CB8AC3E}">
        <p14:creationId xmlns:p14="http://schemas.microsoft.com/office/powerpoint/2010/main" val="4183555167"/>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pPr rtl="0"/>
            <a:fld id="{EB904EA0-A327-40F4-82E3-ED11061B16A4}" type="datetime1">
              <a:rPr lang="uk-UA" smtClean="0"/>
              <a:t>22.10.2024</a:t>
            </a:fld>
            <a:endParaRPr lang="uk-UA" dirty="0"/>
          </a:p>
        </p:txBody>
      </p:sp>
      <p:sp>
        <p:nvSpPr>
          <p:cNvPr id="8" name="Footer Placeholder 7"/>
          <p:cNvSpPr>
            <a:spLocks noGrp="1"/>
          </p:cNvSpPr>
          <p:nvPr>
            <p:ph type="ftr" sz="quarter" idx="11"/>
          </p:nvPr>
        </p:nvSpPr>
        <p:spPr/>
        <p:txBody>
          <a:bodyPr/>
          <a:lstStyle/>
          <a:p>
            <a:pPr rtl="0"/>
            <a:r>
              <a:rPr lang="uk-UA" smtClean="0"/>
              <a:t>Додайте нижній колонтитул</a:t>
            </a:r>
            <a:endParaRPr lang="uk-UA" dirty="0"/>
          </a:p>
        </p:txBody>
      </p:sp>
      <p:sp>
        <p:nvSpPr>
          <p:cNvPr id="9" name="Slide Number Placeholder 8"/>
          <p:cNvSpPr>
            <a:spLocks noGrp="1"/>
          </p:cNvSpPr>
          <p:nvPr>
            <p:ph type="sldNum" sz="quarter" idx="12"/>
          </p:nvPr>
        </p:nvSpPr>
        <p:spPr/>
        <p:txBody>
          <a:body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71442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pPr rtl="0"/>
            <a:fld id="{F7D8062F-4E7D-4CEB-B962-49BCA982D57D}" type="datetime1">
              <a:rPr lang="uk-UA" smtClean="0"/>
              <a:t>22.10.2024</a:t>
            </a:fld>
            <a:endParaRPr lang="uk-UA" dirty="0"/>
          </a:p>
        </p:txBody>
      </p:sp>
      <p:sp>
        <p:nvSpPr>
          <p:cNvPr id="4" name="Footer Placeholder 3"/>
          <p:cNvSpPr>
            <a:spLocks noGrp="1"/>
          </p:cNvSpPr>
          <p:nvPr>
            <p:ph type="ftr" sz="quarter" idx="11"/>
          </p:nvPr>
        </p:nvSpPr>
        <p:spPr/>
        <p:txBody>
          <a:bodyPr/>
          <a:lstStyle/>
          <a:p>
            <a:pPr rtl="0"/>
            <a:r>
              <a:rPr lang="uk-UA" smtClean="0"/>
              <a:t>Додайте нижній колонтитул</a:t>
            </a:r>
            <a:endParaRPr lang="uk-UA" dirty="0"/>
          </a:p>
        </p:txBody>
      </p:sp>
      <p:sp>
        <p:nvSpPr>
          <p:cNvPr id="5" name="Slide Number Placeholder 4"/>
          <p:cNvSpPr>
            <a:spLocks noGrp="1"/>
          </p:cNvSpPr>
          <p:nvPr>
            <p:ph type="sldNum" sz="quarter" idx="12"/>
          </p:nvPr>
        </p:nvSpPr>
        <p:spPr/>
        <p:txBody>
          <a:body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29895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E209538-7D36-4933-9B92-CBF16E0E7244}" type="datetime1">
              <a:rPr lang="uk-UA" smtClean="0"/>
              <a:t>22.10.2024</a:t>
            </a:fld>
            <a:endParaRPr lang="uk-UA" dirty="0"/>
          </a:p>
        </p:txBody>
      </p:sp>
      <p:sp>
        <p:nvSpPr>
          <p:cNvPr id="3" name="Footer Placeholder 2"/>
          <p:cNvSpPr>
            <a:spLocks noGrp="1"/>
          </p:cNvSpPr>
          <p:nvPr>
            <p:ph type="ftr" sz="quarter" idx="11"/>
          </p:nvPr>
        </p:nvSpPr>
        <p:spPr/>
        <p:txBody>
          <a:bodyPr/>
          <a:lstStyle/>
          <a:p>
            <a:pPr rtl="0"/>
            <a:r>
              <a:rPr lang="uk-UA" smtClean="0"/>
              <a:t>Додайте нижній колонтитул</a:t>
            </a:r>
            <a:endParaRPr lang="uk-UA" dirty="0"/>
          </a:p>
        </p:txBody>
      </p:sp>
      <p:sp>
        <p:nvSpPr>
          <p:cNvPr id="4" name="Slide Number Placeholder 3"/>
          <p:cNvSpPr>
            <a:spLocks noGrp="1"/>
          </p:cNvSpPr>
          <p:nvPr>
            <p:ph type="sldNum" sz="quarter" idx="12"/>
          </p:nvPr>
        </p:nvSpPr>
        <p:spPr/>
        <p:txBody>
          <a:bodyPr/>
          <a:lstStyle/>
          <a:p>
            <a:pPr rtl="0"/>
            <a:fld id="{289D71E3-7D81-4C24-B9D8-6B108755C64C}" type="slidenum">
              <a:rPr lang="uk-UA" smtClean="0"/>
              <a:pPr/>
              <a:t>‹№›</a:t>
            </a:fld>
            <a:endParaRPr lang="uk-UA" dirty="0"/>
          </a:p>
        </p:txBody>
      </p:sp>
    </p:spTree>
    <p:extLst>
      <p:ext uri="{BB962C8B-B14F-4D97-AF65-F5344CB8AC3E}">
        <p14:creationId xmlns:p14="http://schemas.microsoft.com/office/powerpoint/2010/main" val="3974981615"/>
      </p:ext>
    </p:extLst>
  </p:cSld>
  <p:clrMapOvr>
    <a:masterClrMapping/>
  </p:clrMapOvr>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uk-UA" smtClean="0"/>
              <a:t>Зразок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uk-UA" smtClean="0"/>
              <a:t>Редагувати стиль зразка тексту</a:t>
            </a:r>
          </a:p>
        </p:txBody>
      </p:sp>
      <p:sp>
        <p:nvSpPr>
          <p:cNvPr id="5" name="Date Placeholder 4"/>
          <p:cNvSpPr>
            <a:spLocks noGrp="1"/>
          </p:cNvSpPr>
          <p:nvPr>
            <p:ph type="dt" sz="half" idx="10"/>
          </p:nvPr>
        </p:nvSpPr>
        <p:spPr/>
        <p:txBody>
          <a:bodyPr/>
          <a:lstStyle/>
          <a:p>
            <a:pPr rtl="0"/>
            <a:fld id="{233909A9-7F9E-4250-8A38-A47C593C9A25}" type="datetime1">
              <a:rPr lang="uk-UA" smtClean="0"/>
              <a:t>22.10.2024</a:t>
            </a:fld>
            <a:endParaRPr lang="uk-UA" dirty="0"/>
          </a:p>
        </p:txBody>
      </p:sp>
      <p:sp>
        <p:nvSpPr>
          <p:cNvPr id="6" name="Footer Placeholder 5"/>
          <p:cNvSpPr>
            <a:spLocks noGrp="1"/>
          </p:cNvSpPr>
          <p:nvPr>
            <p:ph type="ftr" sz="quarter" idx="11"/>
          </p:nvPr>
        </p:nvSpPr>
        <p:spPr/>
        <p:txBody>
          <a:bodyPr/>
          <a:lstStyle/>
          <a:p>
            <a:pPr rtl="0"/>
            <a:r>
              <a:rPr lang="uk-UA" smtClean="0"/>
              <a:t>Додайте нижній колонтитул</a:t>
            </a:r>
            <a:endParaRPr lang="uk-UA"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931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pPr rtl="0"/>
            <a:fld id="{E8F8ED8D-B3DB-48B9-B071-10121AB7D09A}" type="datetime1">
              <a:rPr lang="uk-UA" smtClean="0"/>
              <a:t>22.10.2024</a:t>
            </a:fld>
            <a:endParaRPr lang="uk-UA"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pPr rtl="0"/>
            <a:r>
              <a:rPr lang="uk-UA" smtClean="0"/>
              <a:t>Додайте нижній колонтитул</a:t>
            </a:r>
            <a:endParaRPr lang="uk-UA"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1064041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rtl="0"/>
            <a:fld id="{4E209538-7D36-4933-9B92-CBF16E0E7244}" type="datetime1">
              <a:rPr lang="uk-UA" smtClean="0"/>
              <a:t>22.10.2024</a:t>
            </a:fld>
            <a:endParaRPr lang="uk-UA"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rtl="0"/>
            <a:r>
              <a:rPr lang="uk-UA" smtClean="0"/>
              <a:t>Додайте нижній колонтитул</a:t>
            </a:r>
            <a:endParaRPr lang="uk-UA"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rtl="0"/>
            <a:fld id="{289D71E3-7D81-4C24-B9D8-6B108755C64C}" type="slidenum">
              <a:rPr lang="uk-UA" smtClean="0"/>
              <a:pPr/>
              <a:t>‹№›</a:t>
            </a:fld>
            <a:endParaRPr lang="uk-UA" dirty="0"/>
          </a:p>
        </p:txBody>
      </p:sp>
      <p:pic>
        <p:nvPicPr>
          <p:cNvPr id="7" name="Зображення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Tree>
    <p:extLst>
      <p:ext uri="{BB962C8B-B14F-4D97-AF65-F5344CB8AC3E}">
        <p14:creationId xmlns:p14="http://schemas.microsoft.com/office/powerpoint/2010/main" val="126250968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8256240" y="561293"/>
            <a:ext cx="3935760" cy="1539874"/>
          </a:xfrm>
        </p:spPr>
        <p:txBody>
          <a:bodyPr rtlCol="0">
            <a:normAutofit fontScale="90000"/>
          </a:bodyPr>
          <a:lstStyle/>
          <a:p>
            <a:pPr rtl="0"/>
            <a:r>
              <a:rPr lang="uk-UA" dirty="0" smtClean="0"/>
              <a:t> </a:t>
            </a:r>
            <a:r>
              <a:rPr lang="uk-UA" dirty="0" smtClean="0">
                <a:solidFill>
                  <a:schemeClr val="accent6">
                    <a:lumMod val="50000"/>
                  </a:schemeClr>
                </a:solidFill>
              </a:rPr>
              <a:t>Діти повинні жити у світі краси, гри, казки, музики, малюнка, фантазії, творчості.</a:t>
            </a:r>
            <a:br>
              <a:rPr lang="uk-UA" dirty="0" smtClean="0">
                <a:solidFill>
                  <a:schemeClr val="accent6">
                    <a:lumMod val="50000"/>
                  </a:schemeClr>
                </a:solidFill>
              </a:rPr>
            </a:br>
            <a:r>
              <a:rPr lang="uk-UA" dirty="0" smtClean="0">
                <a:solidFill>
                  <a:schemeClr val="accent6">
                    <a:lumMod val="50000"/>
                  </a:schemeClr>
                </a:solidFill>
              </a:rPr>
              <a:t>Василь СУХОМЛИНСЬКИЙ</a:t>
            </a:r>
            <a:br>
              <a:rPr lang="uk-UA" dirty="0" smtClean="0">
                <a:solidFill>
                  <a:schemeClr val="accent6">
                    <a:lumMod val="50000"/>
                  </a:schemeClr>
                </a:solidFill>
              </a:rPr>
            </a:br>
            <a:endParaRPr lang="uk-UA" dirty="0"/>
          </a:p>
        </p:txBody>
      </p:sp>
      <p:pic>
        <p:nvPicPr>
          <p:cNvPr id="7" name="Місце для зображення 6" descr="Дівчинка та хлопчик у дощовиках"/>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333" b="1333"/>
          <a:stretch/>
        </p:blipFill>
        <p:spPr>
          <a:xfrm>
            <a:off x="4424435" y="436315"/>
            <a:ext cx="3831805" cy="2677481"/>
          </a:xfrm>
        </p:spPr>
      </p:pic>
      <p:pic>
        <p:nvPicPr>
          <p:cNvPr id="8" name="Місце для зображення 7" descr="Скибки кавуна"/>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43" r="143"/>
          <a:stretch>
            <a:fillRect/>
          </a:stretch>
        </p:blipFill>
        <p:spPr/>
      </p:pic>
      <p:pic>
        <p:nvPicPr>
          <p:cNvPr id="9" name="Місце для зображення 8" descr="Дівчинка в блакитному дощовику"/>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37" r="37"/>
          <a:stretch/>
        </p:blipFill>
        <p:spPr/>
      </p:pic>
      <p:pic>
        <p:nvPicPr>
          <p:cNvPr id="11" name="Місце для зображення 10" descr="Хлопчик у гамаку"/>
          <p:cNvPicPr>
            <a:picLocks noGrp="1" noChangeAspect="1"/>
          </p:cNvPicPr>
          <p:nvPr>
            <p:ph type="pic" sz="quarter" idx="17"/>
          </p:nvPr>
        </p:nvPicPr>
        <p:blipFill rotWithShape="1">
          <a:blip r:embed="rId6" cstate="print">
            <a:extLst>
              <a:ext uri="{28A0092B-C50C-407E-A947-70E740481C1C}">
                <a14:useLocalDpi xmlns:a14="http://schemas.microsoft.com/office/drawing/2010/main" val="0"/>
              </a:ext>
            </a:extLst>
          </a:blip>
          <a:srcRect l="1102" r="1102"/>
          <a:stretch/>
        </p:blipFill>
        <p:spPr/>
      </p:pic>
      <p:pic>
        <p:nvPicPr>
          <p:cNvPr id="12" name="Місце для зображення 10" descr="Хлопчик у гамаку"/>
          <p:cNvPicPr>
            <a:picLocks noGrp="1" noChangeAspect="1"/>
          </p:cNvPicPr>
          <p:nvPr>
            <p:ph type="pic" sz="quarter" idx="18"/>
          </p:nvPr>
        </p:nvPicPr>
        <p:blipFill rotWithShape="1">
          <a:blip r:embed="rId6" cstate="print">
            <a:extLst>
              <a:ext uri="{28A0092B-C50C-407E-A947-70E740481C1C}">
                <a14:useLocalDpi xmlns:a14="http://schemas.microsoft.com/office/drawing/2010/main" val="0"/>
              </a:ext>
            </a:extLst>
          </a:blip>
          <a:srcRect l="3" r="3"/>
          <a:stretch/>
        </p:blipFill>
        <p:spPr>
          <a:xfrm>
            <a:off x="4655840" y="3939774"/>
            <a:ext cx="4119837" cy="2322958"/>
          </a:xfrm>
        </p:spPr>
      </p:pic>
      <p:pic>
        <p:nvPicPr>
          <p:cNvPr id="2" name="Рисунок 1"/>
          <p:cNvPicPr>
            <a:picLocks noChangeAspect="1"/>
          </p:cNvPicPr>
          <p:nvPr/>
        </p:nvPicPr>
        <p:blipFill>
          <a:blip r:embed="rId7"/>
          <a:stretch>
            <a:fillRect/>
          </a:stretch>
        </p:blipFill>
        <p:spPr>
          <a:xfrm>
            <a:off x="1013021" y="2631870"/>
            <a:ext cx="2752545" cy="1642004"/>
          </a:xfrm>
          <a:prstGeom prst="rect">
            <a:avLst/>
          </a:prstGeom>
        </p:spPr>
      </p:pic>
      <p:pic>
        <p:nvPicPr>
          <p:cNvPr id="4" name="Рисунок 3"/>
          <p:cNvPicPr>
            <a:picLocks noChangeAspect="1"/>
          </p:cNvPicPr>
          <p:nvPr/>
        </p:nvPicPr>
        <p:blipFill>
          <a:blip r:embed="rId8"/>
          <a:stretch>
            <a:fillRect/>
          </a:stretch>
        </p:blipFill>
        <p:spPr>
          <a:xfrm>
            <a:off x="4424435" y="365126"/>
            <a:ext cx="3831805" cy="2703834"/>
          </a:xfrm>
          <a:prstGeom prst="rect">
            <a:avLst/>
          </a:prstGeom>
        </p:spPr>
      </p:pic>
      <p:sp>
        <p:nvSpPr>
          <p:cNvPr id="5" name="TextBox 4"/>
          <p:cNvSpPr txBox="1"/>
          <p:nvPr/>
        </p:nvSpPr>
        <p:spPr>
          <a:xfrm>
            <a:off x="3765566" y="2996704"/>
            <a:ext cx="7947058" cy="1077218"/>
          </a:xfrm>
          <a:prstGeom prst="rect">
            <a:avLst/>
          </a:prstGeom>
          <a:noFill/>
        </p:spPr>
        <p:txBody>
          <a:bodyPr wrap="square" rtlCol="0">
            <a:spAutoFit/>
          </a:bodyPr>
          <a:lstStyle/>
          <a:p>
            <a:pPr algn="ctr"/>
            <a:r>
              <a:rPr lang="uk-UA" sz="2000" b="1" dirty="0" smtClean="0">
                <a:ln w="0"/>
                <a:solidFill>
                  <a:schemeClr val="accent3">
                    <a:lumMod val="50000"/>
                  </a:schemeClr>
                </a:solidFill>
                <a:effectLst>
                  <a:outerShdw blurRad="38100" dist="19050" dir="2700000" algn="tl" rotWithShape="0">
                    <a:schemeClr val="dk1">
                      <a:alpha val="40000"/>
                    </a:schemeClr>
                  </a:outerShdw>
                </a:effectLst>
              </a:rPr>
              <a:t>ЗВІТ ДИРЕКТОРА</a:t>
            </a:r>
          </a:p>
          <a:p>
            <a:r>
              <a:rPr lang="uk-UA" sz="2000" dirty="0" smtClean="0">
                <a:ln w="0"/>
                <a:solidFill>
                  <a:schemeClr val="accent3">
                    <a:lumMod val="50000"/>
                  </a:schemeClr>
                </a:solidFill>
                <a:effectLst>
                  <a:outerShdw blurRad="38100" dist="19050" dir="2700000" algn="tl" rotWithShape="0">
                    <a:schemeClr val="dk1">
                      <a:alpha val="40000"/>
                    </a:schemeClr>
                  </a:outerShdw>
                </a:effectLst>
              </a:rPr>
              <a:t>Тернопільського закладу дошкільної освіти (ясла-садок)      №7</a:t>
            </a:r>
          </a:p>
          <a:p>
            <a:pPr algn="ctr"/>
            <a:r>
              <a:rPr lang="uk-UA" sz="2400" b="1" dirty="0" smtClean="0">
                <a:ln w="0"/>
                <a:solidFill>
                  <a:schemeClr val="accent3">
                    <a:lumMod val="50000"/>
                  </a:schemeClr>
                </a:solidFill>
                <a:effectLst>
                  <a:outerShdw blurRad="38100" dist="19050" dir="2700000" algn="tl" rotWithShape="0">
                    <a:schemeClr val="dk1">
                      <a:alpha val="40000"/>
                    </a:schemeClr>
                  </a:outerShdw>
                </a:effectLst>
              </a:rPr>
              <a:t>Марії СІЧКАРИК</a:t>
            </a:r>
          </a:p>
        </p:txBody>
      </p:sp>
      <p:pic>
        <p:nvPicPr>
          <p:cNvPr id="3" name="Рисунок 2"/>
          <p:cNvPicPr>
            <a:picLocks noChangeAspect="1"/>
          </p:cNvPicPr>
          <p:nvPr/>
        </p:nvPicPr>
        <p:blipFill>
          <a:blip r:embed="rId9"/>
          <a:stretch>
            <a:fillRect/>
          </a:stretch>
        </p:blipFill>
        <p:spPr>
          <a:xfrm>
            <a:off x="4655839" y="3939774"/>
            <a:ext cx="4119838" cy="2322958"/>
          </a:xfrm>
          <a:prstGeom prst="rect">
            <a:avLst/>
          </a:prstGeom>
        </p:spPr>
      </p:pic>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b="1" dirty="0">
                <a:solidFill>
                  <a:srgbClr val="002060"/>
                </a:solidFill>
                <a:latin typeface="Times New Roman" panose="02020603050405020304" pitchFamily="18" charset="0"/>
                <a:cs typeface="Times New Roman" panose="02020603050405020304" pitchFamily="18" charset="0"/>
              </a:rPr>
              <a:t>Батьки молодшої групи придбали на групу</a:t>
            </a:r>
            <a:r>
              <a:rPr lang="uk-UA" sz="2800" dirty="0">
                <a:solidFill>
                  <a:srgbClr val="002060"/>
                </a:solidFill>
                <a:latin typeface="Times New Roman" panose="02020603050405020304" pitchFamily="18" charset="0"/>
                <a:cs typeface="Times New Roman" panose="02020603050405020304" pitchFamily="18" charset="0"/>
              </a:rPr>
              <a:t>: килим, прорезинене покриття в укриття, бокси та корзини для іграшок, дидактичні ігри, іграшки для рольових ігор-це лікарня, перукарня, майстерня для хлопців, набори для овочів і фруктів, канцелярське приладдя, поновили груповий посуд, дошку </a:t>
            </a:r>
            <a:r>
              <a:rPr lang="uk-UA" sz="2800" dirty="0" err="1" smtClean="0">
                <a:solidFill>
                  <a:srgbClr val="002060"/>
                </a:solidFill>
                <a:latin typeface="Times New Roman" panose="02020603050405020304" pitchFamily="18" charset="0"/>
                <a:cs typeface="Times New Roman" panose="02020603050405020304" pitchFamily="18" charset="0"/>
              </a:rPr>
              <a:t>фліпчарт</a:t>
            </a:r>
            <a:r>
              <a:rPr lang="uk-UA" sz="2800" dirty="0" smtClean="0">
                <a:solidFill>
                  <a:srgbClr val="002060"/>
                </a:solidFill>
                <a:latin typeface="Times New Roman" panose="02020603050405020304" pitchFamily="18" charset="0"/>
                <a:cs typeface="Times New Roman" panose="02020603050405020304" pitchFamily="18" charset="0"/>
              </a:rPr>
              <a:t> – </a:t>
            </a:r>
            <a:r>
              <a:rPr lang="uk-UA"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загальна сума 21</a:t>
            </a:r>
            <a:r>
              <a:rPr lang="uk-UA"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600 грн</a:t>
            </a:r>
          </a:p>
        </p:txBody>
      </p:sp>
      <p:pic>
        <p:nvPicPr>
          <p:cNvPr id="4" name="Рисунок 3"/>
          <p:cNvPicPr>
            <a:picLocks noChangeAspect="1"/>
          </p:cNvPicPr>
          <p:nvPr/>
        </p:nvPicPr>
        <p:blipFill>
          <a:blip r:embed="rId2"/>
          <a:stretch>
            <a:fillRect/>
          </a:stretch>
        </p:blipFill>
        <p:spPr>
          <a:xfrm>
            <a:off x="55786" y="4409728"/>
            <a:ext cx="3384376" cy="2448272"/>
          </a:xfrm>
          <a:prstGeom prst="rect">
            <a:avLst/>
          </a:prstGeom>
        </p:spPr>
      </p:pic>
      <p:pic>
        <p:nvPicPr>
          <p:cNvPr id="5" name="Рисунок 4"/>
          <p:cNvPicPr>
            <a:picLocks noChangeAspect="1"/>
          </p:cNvPicPr>
          <p:nvPr/>
        </p:nvPicPr>
        <p:blipFill>
          <a:blip r:embed="rId3"/>
          <a:stretch>
            <a:fillRect/>
          </a:stretch>
        </p:blipFill>
        <p:spPr>
          <a:xfrm>
            <a:off x="3181330" y="2300944"/>
            <a:ext cx="3312368" cy="2845096"/>
          </a:xfrm>
          <a:prstGeom prst="rect">
            <a:avLst/>
          </a:prstGeom>
        </p:spPr>
      </p:pic>
      <p:pic>
        <p:nvPicPr>
          <p:cNvPr id="6" name="Рисунок 5"/>
          <p:cNvPicPr>
            <a:picLocks noChangeAspect="1"/>
          </p:cNvPicPr>
          <p:nvPr/>
        </p:nvPicPr>
        <p:blipFill>
          <a:blip r:embed="rId4"/>
          <a:stretch>
            <a:fillRect/>
          </a:stretch>
        </p:blipFill>
        <p:spPr>
          <a:xfrm>
            <a:off x="6600056" y="1916832"/>
            <a:ext cx="2829054" cy="2664296"/>
          </a:xfrm>
          <a:prstGeom prst="rect">
            <a:avLst/>
          </a:prstGeom>
        </p:spPr>
      </p:pic>
      <p:pic>
        <p:nvPicPr>
          <p:cNvPr id="7" name="Рисунок 6"/>
          <p:cNvPicPr>
            <a:picLocks noChangeAspect="1"/>
          </p:cNvPicPr>
          <p:nvPr/>
        </p:nvPicPr>
        <p:blipFill>
          <a:blip r:embed="rId5"/>
          <a:stretch>
            <a:fillRect/>
          </a:stretch>
        </p:blipFill>
        <p:spPr>
          <a:xfrm>
            <a:off x="9641826" y="3575556"/>
            <a:ext cx="2286822" cy="3140968"/>
          </a:xfrm>
          <a:prstGeom prst="rect">
            <a:avLst/>
          </a:prstGeom>
        </p:spPr>
      </p:pic>
      <p:pic>
        <p:nvPicPr>
          <p:cNvPr id="8" name="Рисунок 7"/>
          <p:cNvPicPr>
            <a:picLocks noChangeAspect="1"/>
          </p:cNvPicPr>
          <p:nvPr/>
        </p:nvPicPr>
        <p:blipFill>
          <a:blip r:embed="rId6"/>
          <a:stretch>
            <a:fillRect/>
          </a:stretch>
        </p:blipFill>
        <p:spPr>
          <a:xfrm>
            <a:off x="386626" y="2348880"/>
            <a:ext cx="2722696" cy="1937236"/>
          </a:xfrm>
          <a:prstGeom prst="rect">
            <a:avLst/>
          </a:prstGeom>
        </p:spPr>
      </p:pic>
      <p:pic>
        <p:nvPicPr>
          <p:cNvPr id="9" name="Рисунок 8"/>
          <p:cNvPicPr>
            <a:picLocks noChangeAspect="1"/>
          </p:cNvPicPr>
          <p:nvPr/>
        </p:nvPicPr>
        <p:blipFill>
          <a:blip r:embed="rId7"/>
          <a:stretch>
            <a:fillRect/>
          </a:stretch>
        </p:blipFill>
        <p:spPr>
          <a:xfrm>
            <a:off x="6043611" y="4725248"/>
            <a:ext cx="2873074" cy="2376264"/>
          </a:xfrm>
          <a:prstGeom prst="rect">
            <a:avLst/>
          </a:prstGeom>
        </p:spPr>
      </p:pic>
      <p:pic>
        <p:nvPicPr>
          <p:cNvPr id="11" name="Рисунок 10"/>
          <p:cNvPicPr>
            <a:picLocks noChangeAspect="1"/>
          </p:cNvPicPr>
          <p:nvPr/>
        </p:nvPicPr>
        <p:blipFill>
          <a:blip r:embed="rId8"/>
          <a:stretch>
            <a:fillRect/>
          </a:stretch>
        </p:blipFill>
        <p:spPr>
          <a:xfrm>
            <a:off x="9685474" y="1916832"/>
            <a:ext cx="2243174" cy="1651374"/>
          </a:xfrm>
          <a:prstGeom prst="rect">
            <a:avLst/>
          </a:prstGeom>
        </p:spPr>
      </p:pic>
    </p:spTree>
    <p:extLst>
      <p:ext uri="{BB962C8B-B14F-4D97-AF65-F5344CB8AC3E}">
        <p14:creationId xmlns:p14="http://schemas.microsoft.com/office/powerpoint/2010/main" val="65541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Місце для вмісту 2"/>
          <p:cNvSpPr>
            <a:spLocks noGrp="1"/>
          </p:cNvSpPr>
          <p:nvPr>
            <p:ph idx="1"/>
          </p:nvPr>
        </p:nvSpPr>
        <p:spPr>
          <a:xfrm>
            <a:off x="191344" y="128954"/>
            <a:ext cx="7200800" cy="3444062"/>
          </a:xfrm>
        </p:spPr>
        <p:txBody>
          <a:bodyPr>
            <a:normAutofit fontScale="70000" lnSpcReduction="20000"/>
          </a:bodyPr>
          <a:lstStyle/>
          <a:p>
            <a:pPr algn="just"/>
            <a:r>
              <a:rPr lang="uk-UA" dirty="0">
                <a:latin typeface="Times New Roman" panose="02020603050405020304" pitchFamily="18" charset="0"/>
                <a:cs typeface="Times New Roman" panose="02020603050405020304" pitchFamily="18" charset="0"/>
              </a:rPr>
              <a:t>З січня 2024 року управління освіти Тернопільської міської ради згідно наказу від 11.01.2024 р. №19 затвердило грошові норми вартості харчування дітей у ЗДО 53 грн (58 грн 30 коп. у літній період)  у середніх та старших групах, 40 грн (44 грн у літній період )у І молодших та молодших групах. Для дітей зареєстрованих або один із батьків, яких зареєстровані у Тернопільській міській територіальній громаді плата за харчування становить: 28 грн  (30 грн.80 коп. У літній період) у І молодших та молодших групах та 37 грн (40 грн 70 коп. у літній період) у середніх та старших групах. Харчування дітей пільгового контингенту здійснювалось за рахунок міської ради. Сюди входять і діти, батьки яких  на даний час захищають нашу Україну, і діти які знаходяться під опікою. </a:t>
            </a:r>
          </a:p>
        </p:txBody>
      </p:sp>
      <p:sp>
        <p:nvSpPr>
          <p:cNvPr id="4" name="Місце для тексту 3"/>
          <p:cNvSpPr>
            <a:spLocks noGrp="1"/>
          </p:cNvSpPr>
          <p:nvPr>
            <p:ph type="body" sz="half" idx="2"/>
          </p:nvPr>
        </p:nvSpPr>
        <p:spPr/>
        <p:txBody>
          <a:bodyPr/>
          <a:lstStyle/>
          <a:p>
            <a:endParaRPr lang="uk-UA"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53" y="128954"/>
            <a:ext cx="4727848" cy="6468398"/>
          </a:xfrm>
          <a:prstGeom prst="rect">
            <a:avLst/>
          </a:prstGeom>
        </p:spPr>
      </p:pic>
      <p:pic>
        <p:nvPicPr>
          <p:cNvPr id="6" name="Рисунок 5"/>
          <p:cNvPicPr>
            <a:picLocks noChangeAspect="1"/>
          </p:cNvPicPr>
          <p:nvPr/>
        </p:nvPicPr>
        <p:blipFill>
          <a:blip r:embed="rId3"/>
          <a:stretch>
            <a:fillRect/>
          </a:stretch>
        </p:blipFill>
        <p:spPr>
          <a:xfrm>
            <a:off x="1" y="5013176"/>
            <a:ext cx="1919536" cy="1743075"/>
          </a:xfrm>
          <a:prstGeom prst="rect">
            <a:avLst/>
          </a:prstGeom>
        </p:spPr>
      </p:pic>
      <p:sp>
        <p:nvSpPr>
          <p:cNvPr id="7" name="TextBox 6"/>
          <p:cNvSpPr txBox="1"/>
          <p:nvPr/>
        </p:nvSpPr>
        <p:spPr>
          <a:xfrm>
            <a:off x="911424" y="3573016"/>
            <a:ext cx="5885735" cy="369332"/>
          </a:xfrm>
          <a:prstGeom prst="rect">
            <a:avLst/>
          </a:prstGeom>
          <a:noFill/>
        </p:spPr>
        <p:txBody>
          <a:bodyPr wrap="square" rtlCol="0">
            <a:spAutoFit/>
          </a:bodyPr>
          <a:lstStyle/>
          <a:p>
            <a:r>
              <a:rPr lang="uk-UA" dirty="0" smtClean="0">
                <a:solidFill>
                  <a:srgbClr val="7030A0"/>
                </a:solidFill>
                <a:effectLst>
                  <a:outerShdw blurRad="38100" dist="38100" dir="2700000" algn="tl">
                    <a:srgbClr val="000000">
                      <a:alpha val="43137"/>
                    </a:srgbClr>
                  </a:outerShdw>
                </a:effectLst>
              </a:rPr>
              <a:t>Аналіз норм харчування за І квартал 2024 р.:</a:t>
            </a:r>
            <a:endParaRPr lang="uk-UA" dirty="0">
              <a:solidFill>
                <a:srgbClr val="7030A0"/>
              </a:solidFill>
              <a:effectLst>
                <a:outerShdw blurRad="38100" dist="38100" dir="2700000" algn="tl">
                  <a:srgbClr val="000000">
                    <a:alpha val="43137"/>
                  </a:srgbClr>
                </a:outerShdw>
              </a:effectLst>
            </a:endParaRPr>
          </a:p>
        </p:txBody>
      </p:sp>
      <p:sp>
        <p:nvSpPr>
          <p:cNvPr id="9" name="TextBox 8"/>
          <p:cNvSpPr txBox="1"/>
          <p:nvPr/>
        </p:nvSpPr>
        <p:spPr>
          <a:xfrm>
            <a:off x="551384" y="4149080"/>
            <a:ext cx="6555000" cy="1200329"/>
          </a:xfrm>
          <a:prstGeom prst="rect">
            <a:avLst/>
          </a:prstGeom>
          <a:noFill/>
        </p:spPr>
        <p:txBody>
          <a:bodyPr wrap="none" rtlCol="0">
            <a:spAutoFit/>
          </a:bodyPr>
          <a:lstStyle/>
          <a:p>
            <a:r>
              <a:rPr lang="uk-UA" dirty="0" smtClean="0"/>
              <a:t>Крупи -81%, риба-85%, сир кисломолочний – 71%, свинина -72%, </a:t>
            </a:r>
          </a:p>
          <a:p>
            <a:r>
              <a:rPr lang="uk-UA" dirty="0"/>
              <a:t>я</a:t>
            </a:r>
            <a:r>
              <a:rPr lang="uk-UA" dirty="0" smtClean="0"/>
              <a:t>йце – 100%, молоко- 110%, сметана – 98%, сухофрукти – 102%,</a:t>
            </a:r>
          </a:p>
          <a:p>
            <a:r>
              <a:rPr lang="uk-UA" dirty="0" smtClean="0"/>
              <a:t>Масло -110%, м’ясо птиці – 66 %, фрукти – 47%, овочі – 58%, </a:t>
            </a:r>
          </a:p>
          <a:p>
            <a:r>
              <a:rPr lang="uk-UA" dirty="0" smtClean="0"/>
              <a:t>Олія -59 %</a:t>
            </a:r>
            <a:endParaRPr lang="uk-UA" dirty="0"/>
          </a:p>
        </p:txBody>
      </p:sp>
    </p:spTree>
    <p:extLst>
      <p:ext uri="{BB962C8B-B14F-4D97-AF65-F5344CB8AC3E}">
        <p14:creationId xmlns:p14="http://schemas.microsoft.com/office/powerpoint/2010/main" val="133853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02052" y="4005064"/>
            <a:ext cx="2897604" cy="2771587"/>
          </a:xfrm>
          <a:prstGeom prst="rect">
            <a:avLst/>
          </a:prstGeom>
        </p:spPr>
      </p:pic>
      <p:pic>
        <p:nvPicPr>
          <p:cNvPr id="11" name="Рисунок 10"/>
          <p:cNvPicPr>
            <a:picLocks noChangeAspect="1"/>
          </p:cNvPicPr>
          <p:nvPr/>
        </p:nvPicPr>
        <p:blipFill>
          <a:blip r:embed="rId4"/>
          <a:stretch>
            <a:fillRect/>
          </a:stretch>
        </p:blipFill>
        <p:spPr>
          <a:xfrm>
            <a:off x="9074368" y="3763290"/>
            <a:ext cx="2741711" cy="2977203"/>
          </a:xfrm>
          <a:prstGeom prst="rect">
            <a:avLst/>
          </a:prstGeom>
        </p:spPr>
      </p:pic>
      <p:pic>
        <p:nvPicPr>
          <p:cNvPr id="13" name="Рисунок 12"/>
          <p:cNvPicPr>
            <a:picLocks noChangeAspect="1"/>
          </p:cNvPicPr>
          <p:nvPr/>
        </p:nvPicPr>
        <p:blipFill>
          <a:blip r:embed="rId5"/>
          <a:stretch>
            <a:fillRect/>
          </a:stretch>
        </p:blipFill>
        <p:spPr>
          <a:xfrm>
            <a:off x="8292514" y="966446"/>
            <a:ext cx="3672408" cy="2615729"/>
          </a:xfrm>
          <a:prstGeom prst="rect">
            <a:avLst/>
          </a:prstGeom>
        </p:spPr>
      </p:pic>
      <p:sp>
        <p:nvSpPr>
          <p:cNvPr id="2" name="Заголовок 1"/>
          <p:cNvSpPr>
            <a:spLocks noGrp="1"/>
          </p:cNvSpPr>
          <p:nvPr>
            <p:ph type="title"/>
          </p:nvPr>
        </p:nvSpPr>
        <p:spPr>
          <a:xfrm>
            <a:off x="1726128" y="616113"/>
            <a:ext cx="10089952" cy="1658198"/>
          </a:xfrm>
        </p:spPr>
        <p:txBody>
          <a:bodyPr rtlCol="0"/>
          <a:lstStyle/>
          <a:p>
            <a:pPr rtl="0"/>
            <a:endParaRPr lang="uk-UA" dirty="0"/>
          </a:p>
        </p:txBody>
      </p:sp>
      <p:pic>
        <p:nvPicPr>
          <p:cNvPr id="5" name="Місце для вмісту 4"/>
          <p:cNvPicPr>
            <a:picLocks noGrp="1" noChangeAspect="1"/>
          </p:cNvPicPr>
          <p:nvPr>
            <p:ph sz="half" idx="1"/>
          </p:nvPr>
        </p:nvPicPr>
        <p:blipFill>
          <a:blip r:embed="rId6"/>
          <a:stretch>
            <a:fillRect/>
          </a:stretch>
        </p:blipFill>
        <p:spPr>
          <a:xfrm>
            <a:off x="174304" y="1284655"/>
            <a:ext cx="2825352" cy="2256888"/>
          </a:xfrm>
          <a:prstGeom prst="rect">
            <a:avLst/>
          </a:prstGeom>
        </p:spPr>
      </p:pic>
      <p:pic>
        <p:nvPicPr>
          <p:cNvPr id="6" name="Місце для вмісту 5"/>
          <p:cNvPicPr>
            <a:picLocks noGrp="1" noChangeAspect="1"/>
          </p:cNvPicPr>
          <p:nvPr>
            <p:ph sz="half" idx="2"/>
          </p:nvPr>
        </p:nvPicPr>
        <p:blipFill>
          <a:blip r:embed="rId7"/>
          <a:stretch>
            <a:fillRect/>
          </a:stretch>
        </p:blipFill>
        <p:spPr>
          <a:xfrm>
            <a:off x="5687352" y="1328632"/>
            <a:ext cx="2424872" cy="2212911"/>
          </a:xfrm>
          <a:prstGeom prst="rect">
            <a:avLst/>
          </a:prstGeom>
        </p:spPr>
      </p:pic>
      <p:pic>
        <p:nvPicPr>
          <p:cNvPr id="7" name="Рисунок 6"/>
          <p:cNvPicPr>
            <a:picLocks noChangeAspect="1"/>
          </p:cNvPicPr>
          <p:nvPr/>
        </p:nvPicPr>
        <p:blipFill>
          <a:blip r:embed="rId8"/>
          <a:stretch>
            <a:fillRect/>
          </a:stretch>
        </p:blipFill>
        <p:spPr>
          <a:xfrm>
            <a:off x="3316367" y="4581127"/>
            <a:ext cx="2016224" cy="2434959"/>
          </a:xfrm>
          <a:prstGeom prst="rect">
            <a:avLst/>
          </a:prstGeom>
        </p:spPr>
      </p:pic>
      <p:sp>
        <p:nvSpPr>
          <p:cNvPr id="8" name="TextBox 7"/>
          <p:cNvSpPr txBox="1"/>
          <p:nvPr/>
        </p:nvSpPr>
        <p:spPr>
          <a:xfrm>
            <a:off x="102052" y="231911"/>
            <a:ext cx="11714027" cy="830997"/>
          </a:xfrm>
          <a:prstGeom prst="rect">
            <a:avLst/>
          </a:prstGeom>
          <a:noFill/>
        </p:spPr>
        <p:txBody>
          <a:bodyPr wrap="square" rtlCol="0">
            <a:spAutoFit/>
          </a:bodyPr>
          <a:lstStyle/>
          <a:p>
            <a:r>
              <a:rPr lang="uk-UA" sz="2400" b="1" dirty="0" smtClean="0">
                <a:solidFill>
                  <a:srgbClr val="7030A0"/>
                </a:solidFill>
              </a:rPr>
              <a:t>Впродовж року в освітній процес впроваджувалися нові технології, форми та методи навчання</a:t>
            </a:r>
            <a:endParaRPr lang="uk-UA" sz="2400" b="1" dirty="0">
              <a:solidFill>
                <a:srgbClr val="7030A0"/>
              </a:solidFill>
            </a:endParaRPr>
          </a:p>
        </p:txBody>
      </p:sp>
      <p:pic>
        <p:nvPicPr>
          <p:cNvPr id="12" name="Рисунок 11"/>
          <p:cNvPicPr>
            <a:picLocks noChangeAspect="1"/>
          </p:cNvPicPr>
          <p:nvPr/>
        </p:nvPicPr>
        <p:blipFill>
          <a:blip r:embed="rId9"/>
          <a:stretch>
            <a:fillRect/>
          </a:stretch>
        </p:blipFill>
        <p:spPr>
          <a:xfrm>
            <a:off x="3297342" y="1062908"/>
            <a:ext cx="2304256" cy="2764187"/>
          </a:xfrm>
          <a:prstGeom prst="rect">
            <a:avLst/>
          </a:prstGeom>
        </p:spPr>
      </p:pic>
      <p:pic>
        <p:nvPicPr>
          <p:cNvPr id="14" name="Рисунок 13"/>
          <p:cNvPicPr>
            <a:picLocks noChangeAspect="1"/>
          </p:cNvPicPr>
          <p:nvPr/>
        </p:nvPicPr>
        <p:blipFill>
          <a:blip r:embed="rId10"/>
          <a:stretch>
            <a:fillRect/>
          </a:stretch>
        </p:blipFill>
        <p:spPr>
          <a:xfrm>
            <a:off x="5858291" y="3807267"/>
            <a:ext cx="2690376" cy="3361108"/>
          </a:xfrm>
          <a:prstGeom prst="rect">
            <a:avLst/>
          </a:prstGeom>
        </p:spPr>
      </p:pic>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5" y="3284983"/>
            <a:ext cx="2469852" cy="348184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064" y="852392"/>
            <a:ext cx="2045082" cy="3024336"/>
          </a:xfrm>
          <a:prstGeom prst="rect">
            <a:avLst/>
          </a:prstGeom>
        </p:spPr>
      </p:pic>
      <p:pic>
        <p:nvPicPr>
          <p:cNvPr id="4" name="Рисунок 3"/>
          <p:cNvPicPr>
            <a:picLocks noChangeAspect="1"/>
          </p:cNvPicPr>
          <p:nvPr/>
        </p:nvPicPr>
        <p:blipFill>
          <a:blip r:embed="rId5"/>
          <a:stretch>
            <a:fillRect/>
          </a:stretch>
        </p:blipFill>
        <p:spPr>
          <a:xfrm>
            <a:off x="7464152" y="961563"/>
            <a:ext cx="4464496" cy="4032448"/>
          </a:xfrm>
          <a:prstGeom prst="rect">
            <a:avLst/>
          </a:prstGeom>
        </p:spPr>
      </p:pic>
      <p:sp>
        <p:nvSpPr>
          <p:cNvPr id="5" name="TextBox 4"/>
          <p:cNvSpPr txBox="1"/>
          <p:nvPr/>
        </p:nvSpPr>
        <p:spPr>
          <a:xfrm>
            <a:off x="1343472" y="332656"/>
            <a:ext cx="9361040" cy="523220"/>
          </a:xfrm>
          <a:prstGeom prst="rect">
            <a:avLst/>
          </a:prstGeom>
          <a:noFill/>
          <a:ln>
            <a:solidFill>
              <a:schemeClr val="accent3">
                <a:lumMod val="50000"/>
              </a:schemeClr>
            </a:solidFill>
          </a:ln>
          <a:effectLst>
            <a:glow rad="228600">
              <a:schemeClr val="accent2">
                <a:satMod val="175000"/>
                <a:alpha val="40000"/>
              </a:schemeClr>
            </a:glow>
          </a:effectLst>
        </p:spPr>
        <p:txBody>
          <a:bodyPr wrap="square" rtlCol="0">
            <a:spAutoFit/>
          </a:bodyPr>
          <a:lstStyle/>
          <a:p>
            <a:r>
              <a:rPr lang="uk-UA" sz="2800" dirty="0" smtClean="0">
                <a:solidFill>
                  <a:srgbClr val="FF0000"/>
                </a:solidFill>
              </a:rPr>
              <a:t>Наші переможці в конкурсах</a:t>
            </a:r>
            <a:endParaRPr lang="uk-UA" sz="2800" dirty="0">
              <a:solidFill>
                <a:srgbClr val="FF0000"/>
              </a:solidFill>
            </a:endParaRPr>
          </a:p>
        </p:txBody>
      </p:sp>
      <p:pic>
        <p:nvPicPr>
          <p:cNvPr id="6" name="Рисунок 5"/>
          <p:cNvPicPr>
            <a:picLocks noChangeAspect="1"/>
          </p:cNvPicPr>
          <p:nvPr/>
        </p:nvPicPr>
        <p:blipFill>
          <a:blip r:embed="rId6"/>
          <a:stretch>
            <a:fillRect/>
          </a:stretch>
        </p:blipFill>
        <p:spPr>
          <a:xfrm>
            <a:off x="9479379" y="4994011"/>
            <a:ext cx="2449269" cy="1772815"/>
          </a:xfrm>
          <a:prstGeom prst="rect">
            <a:avLst/>
          </a:prstGeom>
        </p:spPr>
      </p:pic>
      <p:pic>
        <p:nvPicPr>
          <p:cNvPr id="7" name="Рисунок 6"/>
          <p:cNvPicPr>
            <a:picLocks noChangeAspect="1"/>
          </p:cNvPicPr>
          <p:nvPr/>
        </p:nvPicPr>
        <p:blipFill>
          <a:blip r:embed="rId7"/>
          <a:stretch>
            <a:fillRect/>
          </a:stretch>
        </p:blipFill>
        <p:spPr>
          <a:xfrm>
            <a:off x="241777" y="243808"/>
            <a:ext cx="1008112" cy="1224136"/>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2518" y="961563"/>
            <a:ext cx="2714728" cy="2755469"/>
          </a:xfrm>
          <a:prstGeom prst="rect">
            <a:avLst/>
          </a:prstGeom>
        </p:spPr>
      </p:pic>
      <p:pic>
        <p:nvPicPr>
          <p:cNvPr id="9" name="Рисунок 8"/>
          <p:cNvPicPr>
            <a:picLocks noChangeAspect="1"/>
          </p:cNvPicPr>
          <p:nvPr/>
        </p:nvPicPr>
        <p:blipFill>
          <a:blip r:embed="rId9"/>
          <a:stretch>
            <a:fillRect/>
          </a:stretch>
        </p:blipFill>
        <p:spPr>
          <a:xfrm>
            <a:off x="3039882" y="3319599"/>
            <a:ext cx="3734652" cy="3471028"/>
          </a:xfrm>
          <a:prstGeom prst="rect">
            <a:avLst/>
          </a:prstGeom>
        </p:spPr>
      </p:pic>
    </p:spTree>
    <p:extLst>
      <p:ext uri="{BB962C8B-B14F-4D97-AF65-F5344CB8AC3E}">
        <p14:creationId xmlns:p14="http://schemas.microsoft.com/office/powerpoint/2010/main" val="18750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2135560" y="116632"/>
            <a:ext cx="9865096" cy="1384995"/>
          </a:xfrm>
          <a:prstGeom prst="rect">
            <a:avLst/>
          </a:prstGeom>
        </p:spPr>
        <p:txBody>
          <a:bodyPr wrap="square">
            <a:spAutoFit/>
          </a:bodyPr>
          <a:lstStyle/>
          <a:p>
            <a:r>
              <a:rPr lang="ru-RU" sz="2400" b="1" dirty="0" err="1">
                <a:solidFill>
                  <a:srgbClr val="FF0000"/>
                </a:solidFill>
              </a:rPr>
              <a:t>Шановні</a:t>
            </a:r>
            <a:r>
              <a:rPr lang="ru-RU" sz="2400" b="1" dirty="0">
                <a:solidFill>
                  <a:srgbClr val="FF0000"/>
                </a:solidFill>
              </a:rPr>
              <a:t> батьки! </a:t>
            </a:r>
            <a:r>
              <a:rPr lang="ru-RU" sz="2000" dirty="0" err="1"/>
              <a:t>Впродовж</a:t>
            </a:r>
            <a:r>
              <a:rPr lang="ru-RU" sz="2000" dirty="0"/>
              <a:t> </a:t>
            </a:r>
            <a:r>
              <a:rPr lang="ru-RU" sz="2000" dirty="0" err="1"/>
              <a:t>навчального</a:t>
            </a:r>
            <a:r>
              <a:rPr lang="ru-RU" sz="2000" dirty="0"/>
              <a:t> року  ми </a:t>
            </a:r>
            <a:r>
              <a:rPr lang="ru-RU" sz="2000" dirty="0" err="1"/>
              <a:t>отримали</a:t>
            </a:r>
            <a:r>
              <a:rPr lang="ru-RU" sz="2000" dirty="0"/>
              <a:t> </a:t>
            </a:r>
            <a:r>
              <a:rPr lang="ru-RU" sz="2000" dirty="0" err="1"/>
              <a:t>багато</a:t>
            </a:r>
            <a:r>
              <a:rPr lang="ru-RU" sz="2000" dirty="0"/>
              <a:t> </a:t>
            </a:r>
            <a:r>
              <a:rPr lang="ru-RU" sz="2000" dirty="0" err="1"/>
              <a:t>добрих</a:t>
            </a:r>
            <a:r>
              <a:rPr lang="ru-RU" sz="2000" dirty="0"/>
              <a:t>  </a:t>
            </a:r>
            <a:r>
              <a:rPr lang="ru-RU" sz="2000" dirty="0" err="1"/>
              <a:t>відгуків</a:t>
            </a:r>
            <a:r>
              <a:rPr lang="ru-RU" sz="2000" dirty="0"/>
              <a:t>, </a:t>
            </a:r>
            <a:r>
              <a:rPr lang="ru-RU" sz="2000" dirty="0" err="1"/>
              <a:t>побажань</a:t>
            </a:r>
            <a:r>
              <a:rPr lang="ru-RU" sz="2000" dirty="0"/>
              <a:t> на нашу адресу, як на </a:t>
            </a:r>
            <a:r>
              <a:rPr lang="ru-RU" sz="2000" dirty="0" err="1"/>
              <a:t>сторінках</a:t>
            </a:r>
            <a:r>
              <a:rPr lang="ru-RU" sz="2000" dirty="0"/>
              <a:t> в </a:t>
            </a:r>
            <a:r>
              <a:rPr lang="ru-RU" sz="2000" dirty="0" err="1"/>
              <a:t>соціальних</a:t>
            </a:r>
            <a:r>
              <a:rPr lang="ru-RU" sz="2000" dirty="0"/>
              <a:t> мережах так і в </a:t>
            </a:r>
            <a:r>
              <a:rPr lang="ru-RU" sz="2000" dirty="0" err="1"/>
              <a:t>спілкуванні</a:t>
            </a:r>
            <a:r>
              <a:rPr lang="ru-RU" sz="2000" dirty="0"/>
              <a:t> з вами, і  </a:t>
            </a:r>
            <a:r>
              <a:rPr lang="ru-RU" sz="2000" dirty="0" err="1"/>
              <a:t>побачили</a:t>
            </a:r>
            <a:r>
              <a:rPr lang="ru-RU" sz="2000" dirty="0"/>
              <a:t>, </a:t>
            </a:r>
            <a:r>
              <a:rPr lang="ru-RU" sz="2000" dirty="0" err="1"/>
              <a:t>що</a:t>
            </a:r>
            <a:r>
              <a:rPr lang="ru-RU" sz="2000" dirty="0"/>
              <a:t> </a:t>
            </a:r>
            <a:r>
              <a:rPr lang="ru-RU" sz="2000" dirty="0" err="1"/>
              <a:t>ви</a:t>
            </a:r>
            <a:r>
              <a:rPr lang="ru-RU" sz="2000" dirty="0"/>
              <a:t> - люди </a:t>
            </a:r>
            <a:r>
              <a:rPr lang="ru-RU" sz="2000" dirty="0" err="1" smtClean="0"/>
              <a:t>небайдужі</a:t>
            </a:r>
            <a:r>
              <a:rPr lang="ru-RU" sz="2000" dirty="0"/>
              <a:t>, </a:t>
            </a:r>
            <a:r>
              <a:rPr lang="ru-RU" sz="2000" dirty="0" err="1"/>
              <a:t>яких</a:t>
            </a:r>
            <a:r>
              <a:rPr lang="ru-RU" sz="2000" dirty="0"/>
              <a:t> </a:t>
            </a:r>
            <a:r>
              <a:rPr lang="ru-RU" sz="2000" dirty="0" err="1"/>
              <a:t>цікавить</a:t>
            </a:r>
            <a:r>
              <a:rPr lang="ru-RU" sz="2000" dirty="0"/>
              <a:t> </a:t>
            </a:r>
            <a:r>
              <a:rPr lang="ru-RU" sz="2000" dirty="0" err="1"/>
              <a:t>кожна</a:t>
            </a:r>
            <a:r>
              <a:rPr lang="ru-RU" sz="2000" dirty="0"/>
              <a:t> прожита  </a:t>
            </a:r>
            <a:r>
              <a:rPr lang="ru-RU" sz="2000" dirty="0" err="1"/>
              <a:t>дитиною</a:t>
            </a:r>
            <a:r>
              <a:rPr lang="ru-RU" sz="2000" dirty="0"/>
              <a:t> </a:t>
            </a:r>
            <a:r>
              <a:rPr lang="ru-RU" sz="2000" dirty="0" err="1"/>
              <a:t>хвилина</a:t>
            </a:r>
            <a:r>
              <a:rPr lang="ru-RU" sz="2000" dirty="0"/>
              <a:t> в </a:t>
            </a:r>
            <a:r>
              <a:rPr lang="ru-RU" sz="2000" dirty="0" err="1"/>
              <a:t>нашому</a:t>
            </a:r>
            <a:r>
              <a:rPr lang="ru-RU" sz="2000" dirty="0"/>
              <a:t> </a:t>
            </a:r>
            <a:r>
              <a:rPr lang="ru-RU" sz="2000" dirty="0" err="1"/>
              <a:t>закладі</a:t>
            </a:r>
            <a:r>
              <a:rPr lang="ru-RU" sz="2000" dirty="0"/>
              <a:t>. </a:t>
            </a:r>
            <a:r>
              <a:rPr lang="ru-RU" sz="2000" b="1" dirty="0"/>
              <a:t>Ми </a:t>
            </a:r>
            <a:r>
              <a:rPr lang="ru-RU" sz="2000" b="1" dirty="0" err="1"/>
              <a:t>вдячні</a:t>
            </a:r>
            <a:r>
              <a:rPr lang="ru-RU" sz="2000" b="1" dirty="0"/>
              <a:t> вам за </a:t>
            </a:r>
            <a:r>
              <a:rPr lang="ru-RU" sz="2000" b="1" dirty="0" err="1" smtClean="0"/>
              <a:t>співпрацю</a:t>
            </a:r>
            <a:r>
              <a:rPr lang="ru-RU" sz="2000" dirty="0" smtClean="0"/>
              <a:t>!</a:t>
            </a:r>
            <a:endParaRPr lang="uk-UA" sz="2000" dirty="0"/>
          </a:p>
        </p:txBody>
      </p:sp>
      <p:pic>
        <p:nvPicPr>
          <p:cNvPr id="4" name="Рисунок 3"/>
          <p:cNvPicPr>
            <a:picLocks noChangeAspect="1"/>
          </p:cNvPicPr>
          <p:nvPr/>
        </p:nvPicPr>
        <p:blipFill>
          <a:blip r:embed="rId2"/>
          <a:stretch>
            <a:fillRect/>
          </a:stretch>
        </p:blipFill>
        <p:spPr>
          <a:xfrm>
            <a:off x="217694" y="125306"/>
            <a:ext cx="1905000" cy="1905000"/>
          </a:xfrm>
          <a:prstGeom prst="rect">
            <a:avLst/>
          </a:prstGeom>
        </p:spPr>
      </p:pic>
      <p:pic>
        <p:nvPicPr>
          <p:cNvPr id="5" name="Рисунок 4"/>
          <p:cNvPicPr>
            <a:picLocks noChangeAspect="1"/>
          </p:cNvPicPr>
          <p:nvPr/>
        </p:nvPicPr>
        <p:blipFill>
          <a:blip r:embed="rId3"/>
          <a:stretch>
            <a:fillRect/>
          </a:stretch>
        </p:blipFill>
        <p:spPr>
          <a:xfrm>
            <a:off x="7248128" y="1125191"/>
            <a:ext cx="752872" cy="752872"/>
          </a:xfrm>
          <a:prstGeom prst="rect">
            <a:avLst/>
          </a:prstGeom>
        </p:spPr>
      </p:pic>
      <p:pic>
        <p:nvPicPr>
          <p:cNvPr id="6" name="Рисунок 5"/>
          <p:cNvPicPr>
            <a:picLocks noChangeAspect="1"/>
          </p:cNvPicPr>
          <p:nvPr/>
        </p:nvPicPr>
        <p:blipFill>
          <a:blip r:embed="rId4"/>
          <a:stretch>
            <a:fillRect/>
          </a:stretch>
        </p:blipFill>
        <p:spPr>
          <a:xfrm>
            <a:off x="8256240" y="3861048"/>
            <a:ext cx="3773682" cy="2902246"/>
          </a:xfrm>
          <a:prstGeom prst="rect">
            <a:avLst/>
          </a:prstGeom>
        </p:spPr>
      </p:pic>
      <p:pic>
        <p:nvPicPr>
          <p:cNvPr id="7" name="Рисунок 6"/>
          <p:cNvPicPr>
            <a:picLocks noChangeAspect="1"/>
          </p:cNvPicPr>
          <p:nvPr/>
        </p:nvPicPr>
        <p:blipFill>
          <a:blip r:embed="rId5"/>
          <a:stretch>
            <a:fillRect/>
          </a:stretch>
        </p:blipFill>
        <p:spPr>
          <a:xfrm>
            <a:off x="4976664" y="4509120"/>
            <a:ext cx="3024336" cy="2132856"/>
          </a:xfrm>
          <a:prstGeom prst="rect">
            <a:avLst/>
          </a:prstGeom>
        </p:spPr>
      </p:pic>
      <p:pic>
        <p:nvPicPr>
          <p:cNvPr id="8" name="Рисунок 7"/>
          <p:cNvPicPr>
            <a:picLocks noChangeAspect="1"/>
          </p:cNvPicPr>
          <p:nvPr/>
        </p:nvPicPr>
        <p:blipFill>
          <a:blip r:embed="rId6"/>
          <a:stretch>
            <a:fillRect/>
          </a:stretch>
        </p:blipFill>
        <p:spPr>
          <a:xfrm>
            <a:off x="4976664" y="2030306"/>
            <a:ext cx="2841104" cy="2334798"/>
          </a:xfrm>
          <a:prstGeom prst="rect">
            <a:avLst/>
          </a:prstGeom>
        </p:spPr>
      </p:pic>
      <p:pic>
        <p:nvPicPr>
          <p:cNvPr id="9" name="Рисунок 8"/>
          <p:cNvPicPr>
            <a:picLocks noChangeAspect="1"/>
          </p:cNvPicPr>
          <p:nvPr/>
        </p:nvPicPr>
        <p:blipFill>
          <a:blip r:embed="rId7"/>
          <a:stretch>
            <a:fillRect/>
          </a:stretch>
        </p:blipFill>
        <p:spPr>
          <a:xfrm>
            <a:off x="2672770" y="3913126"/>
            <a:ext cx="2215805" cy="2621160"/>
          </a:xfrm>
          <a:prstGeom prst="rect">
            <a:avLst/>
          </a:prstGeom>
        </p:spPr>
      </p:pic>
      <p:pic>
        <p:nvPicPr>
          <p:cNvPr id="10" name="Рисунок 9"/>
          <p:cNvPicPr>
            <a:picLocks noChangeAspect="1"/>
          </p:cNvPicPr>
          <p:nvPr/>
        </p:nvPicPr>
        <p:blipFill>
          <a:blip r:embed="rId8"/>
          <a:stretch>
            <a:fillRect/>
          </a:stretch>
        </p:blipFill>
        <p:spPr>
          <a:xfrm>
            <a:off x="208417" y="4281137"/>
            <a:ext cx="2376264" cy="2462114"/>
          </a:xfrm>
          <a:prstGeom prst="rect">
            <a:avLst/>
          </a:prstGeom>
        </p:spPr>
      </p:pic>
      <p:pic>
        <p:nvPicPr>
          <p:cNvPr id="11" name="Рисунок 10"/>
          <p:cNvPicPr>
            <a:picLocks noChangeAspect="1"/>
          </p:cNvPicPr>
          <p:nvPr/>
        </p:nvPicPr>
        <p:blipFill>
          <a:blip r:embed="rId9"/>
          <a:stretch>
            <a:fillRect/>
          </a:stretch>
        </p:blipFill>
        <p:spPr>
          <a:xfrm>
            <a:off x="262054" y="1982711"/>
            <a:ext cx="3030778" cy="2376264"/>
          </a:xfrm>
          <a:prstGeom prst="rect">
            <a:avLst/>
          </a:prstGeom>
        </p:spPr>
      </p:pic>
    </p:spTree>
    <p:extLst>
      <p:ext uri="{BB962C8B-B14F-4D97-AF65-F5344CB8AC3E}">
        <p14:creationId xmlns:p14="http://schemas.microsoft.com/office/powerpoint/2010/main" val="3847256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7408" y="116632"/>
            <a:ext cx="10801200" cy="1800200"/>
          </a:xfrm>
        </p:spPr>
        <p:txBody>
          <a:bodyPr>
            <a:normAutofit fontScale="90000"/>
          </a:bodyPr>
          <a:lstStyle/>
          <a:p>
            <a:pPr>
              <a:lnSpc>
                <a:spcPct val="100000"/>
              </a:lnSpc>
            </a:pPr>
            <a:r>
              <a:rPr lang="uk-UA" b="1" i="1" dirty="0"/>
              <a:t> </a:t>
            </a:r>
            <a:r>
              <a:rPr lang="uk-UA" sz="2700" b="1" i="1" dirty="0">
                <a:solidFill>
                  <a:schemeClr val="accent4">
                    <a:lumMod val="50000"/>
                  </a:schemeClr>
                </a:solidFill>
                <a:effectLst>
                  <a:outerShdw blurRad="38100" dist="38100" dir="2700000" algn="tl">
                    <a:srgbClr val="000000">
                      <a:alpha val="43137"/>
                    </a:srgbClr>
                  </a:outerShdw>
                </a:effectLst>
              </a:rPr>
              <a:t>Мета:</a:t>
            </a:r>
            <a:r>
              <a:rPr lang="uk-UA" sz="2700" dirty="0"/>
              <a:t> подальше утвердження відкритої і </a:t>
            </a:r>
            <a:r>
              <a:rPr lang="uk-UA" sz="2700" dirty="0" smtClean="0"/>
              <a:t>демократичної </a:t>
            </a:r>
            <a:r>
              <a:rPr lang="uk-UA" sz="2700" dirty="0"/>
              <a:t>державно-громадської системи управління закладом дошкільної освіти,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a:t>
            </a:r>
          </a:p>
        </p:txBody>
      </p:sp>
      <p:sp>
        <p:nvSpPr>
          <p:cNvPr id="3" name="Підзаголовок 2"/>
          <p:cNvSpPr>
            <a:spLocks noGrp="1"/>
          </p:cNvSpPr>
          <p:nvPr>
            <p:ph type="subTitle" idx="1"/>
          </p:nvPr>
        </p:nvSpPr>
        <p:spPr>
          <a:xfrm>
            <a:off x="1775520" y="2438400"/>
            <a:ext cx="10416480" cy="3438872"/>
          </a:xfrm>
        </p:spPr>
        <p:txBody>
          <a:bodyPr>
            <a:normAutofit fontScale="92500" lnSpcReduction="20000"/>
          </a:bodyPr>
          <a:lstStyle/>
          <a:p>
            <a:r>
              <a:rPr lang="uk-UA" dirty="0" smtClean="0">
                <a:solidFill>
                  <a:srgbClr val="002060"/>
                </a:solidFill>
              </a:rPr>
              <a:t>Головними завданнями мого звіту є:</a:t>
            </a:r>
          </a:p>
          <a:p>
            <a:r>
              <a:rPr lang="uk-UA" dirty="0" smtClean="0"/>
              <a:t> Підвищення відкритої діяльності закладу дошкільної освіти;</a:t>
            </a:r>
          </a:p>
          <a:p>
            <a:pPr lvl="0"/>
            <a:r>
              <a:rPr lang="uk-UA" dirty="0">
                <a:solidFill>
                  <a:schemeClr val="accent1"/>
                </a:solidFill>
              </a:rPr>
              <a:t> </a:t>
            </a:r>
            <a:r>
              <a:rPr lang="uk-UA" dirty="0" smtClean="0"/>
              <a:t>Створення безпечного простору в ЗДО для всіх учасників    освітнього процесу;</a:t>
            </a:r>
          </a:p>
          <a:p>
            <a:pPr lvl="0"/>
            <a:r>
              <a:rPr lang="uk-UA" dirty="0">
                <a:solidFill>
                  <a:schemeClr val="accent1"/>
                </a:solidFill>
              </a:rPr>
              <a:t> </a:t>
            </a:r>
            <a:r>
              <a:rPr lang="uk-UA" dirty="0" smtClean="0"/>
              <a:t>Задоволення </a:t>
            </a:r>
            <a:r>
              <a:rPr lang="uk-UA" dirty="0"/>
              <a:t>інформаційної потреби різних груп користувачів: це і батьки, і педагоги, і засоби масової інформації, та органи влади;</a:t>
            </a:r>
          </a:p>
          <a:p>
            <a:pPr lvl="0"/>
            <a:r>
              <a:rPr lang="uk-UA" dirty="0" smtClean="0"/>
              <a:t>Створення </a:t>
            </a:r>
            <a:r>
              <a:rPr lang="uk-UA" dirty="0"/>
              <a:t>інформаційного забезпечення ринку освітніх послуг в   ЗДО;</a:t>
            </a:r>
          </a:p>
          <a:p>
            <a:endParaRPr lang="uk-UA" dirty="0">
              <a:solidFill>
                <a:srgbClr val="002060"/>
              </a:solidFill>
            </a:endParaRPr>
          </a:p>
        </p:txBody>
      </p:sp>
    </p:spTree>
    <p:extLst>
      <p:ext uri="{BB962C8B-B14F-4D97-AF65-F5344CB8AC3E}">
        <p14:creationId xmlns:p14="http://schemas.microsoft.com/office/powerpoint/2010/main" val="179529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028582" y="203663"/>
            <a:ext cx="5477443" cy="879185"/>
          </a:xfrm>
        </p:spPr>
        <p:txBody>
          <a:bodyPr rtlCol="0">
            <a:noAutofit/>
          </a:bodyPr>
          <a:lstStyle/>
          <a:p>
            <a:r>
              <a:rPr lang="uk-UA" dirty="0" smtClean="0">
                <a:solidFill>
                  <a:schemeClr val="tx1">
                    <a:lumMod val="95000"/>
                    <a:lumOff val="5000"/>
                  </a:schemeClr>
                </a:solidFill>
                <a:effectLst>
                  <a:outerShdw blurRad="38100" dist="38100" dir="2700000" algn="tl">
                    <a:srgbClr val="000000">
                      <a:alpha val="43137"/>
                    </a:srgbClr>
                  </a:outerShdw>
                </a:effectLst>
              </a:rPr>
              <a:t>У </a:t>
            </a:r>
            <a:r>
              <a:rPr lang="uk-UA" dirty="0">
                <a:solidFill>
                  <a:schemeClr val="tx1">
                    <a:lumMod val="95000"/>
                    <a:lumOff val="5000"/>
                  </a:schemeClr>
                </a:solidFill>
                <a:effectLst>
                  <a:outerShdw blurRad="38100" dist="38100" dir="2700000" algn="tl">
                    <a:srgbClr val="000000">
                      <a:alpha val="43137"/>
                    </a:srgbClr>
                  </a:outerShdw>
                </a:effectLst>
              </a:rPr>
              <a:t>2023/2024 навчальному році педагогічний колектив </a:t>
            </a:r>
            <a:r>
              <a:rPr lang="uk-UA" dirty="0" smtClean="0">
                <a:solidFill>
                  <a:schemeClr val="tx1">
                    <a:lumMod val="95000"/>
                    <a:lumOff val="5000"/>
                  </a:schemeClr>
                </a:solidFill>
                <a:effectLst>
                  <a:outerShdw blurRad="38100" dist="38100" dir="2700000" algn="tl">
                    <a:srgbClr val="000000">
                      <a:alpha val="43137"/>
                    </a:srgbClr>
                  </a:outerShdw>
                </a:effectLst>
              </a:rPr>
              <a:t>працював над такими завданнями </a:t>
            </a:r>
            <a:r>
              <a:rPr lang="uk-UA" dirty="0" err="1" smtClean="0">
                <a:solidFill>
                  <a:schemeClr val="tx1">
                    <a:lumMod val="95000"/>
                    <a:lumOff val="5000"/>
                  </a:schemeClr>
                </a:solidFill>
                <a:effectLst>
                  <a:outerShdw blurRad="38100" dist="38100" dir="2700000" algn="tl">
                    <a:srgbClr val="000000">
                      <a:alpha val="43137"/>
                    </a:srgbClr>
                  </a:outerShdw>
                </a:effectLst>
              </a:rPr>
              <a:t>визначиними</a:t>
            </a:r>
            <a:r>
              <a:rPr lang="uk-UA" dirty="0" smtClean="0">
                <a:solidFill>
                  <a:schemeClr val="tx1">
                    <a:lumMod val="95000"/>
                    <a:lumOff val="5000"/>
                  </a:schemeClr>
                </a:solidFill>
                <a:effectLst>
                  <a:outerShdw blurRad="38100" dist="38100" dir="2700000" algn="tl">
                    <a:srgbClr val="000000">
                      <a:alpha val="43137"/>
                    </a:srgbClr>
                  </a:outerShdw>
                </a:effectLst>
              </a:rPr>
              <a:t> на рівні держави:</a:t>
            </a:r>
            <a:endParaRPr lang="uk-UA" dirty="0">
              <a:solidFill>
                <a:schemeClr val="tx1">
                  <a:lumMod val="95000"/>
                  <a:lumOff val="5000"/>
                </a:schemeClr>
              </a:solidFill>
              <a:effectLst>
                <a:outerShdw blurRad="38100" dist="38100" dir="2700000" algn="tl">
                  <a:srgbClr val="000000">
                    <a:alpha val="43137"/>
                  </a:srgbClr>
                </a:outerShdw>
              </a:effectLst>
            </a:endParaRPr>
          </a:p>
        </p:txBody>
      </p:sp>
      <p:sp>
        <p:nvSpPr>
          <p:cNvPr id="2" name="Місце для зображення 1"/>
          <p:cNvSpPr>
            <a:spLocks noGrp="1"/>
          </p:cNvSpPr>
          <p:nvPr>
            <p:ph type="pic" sz="quarter" idx="13"/>
          </p:nvPr>
        </p:nvSpPr>
        <p:spPr>
          <a:xfrm>
            <a:off x="1027092" y="1243736"/>
            <a:ext cx="4874224" cy="5614264"/>
          </a:xfrm>
        </p:spPr>
      </p:sp>
      <p:sp>
        <p:nvSpPr>
          <p:cNvPr id="5" name="Місце для зображення 4"/>
          <p:cNvSpPr>
            <a:spLocks noGrp="1"/>
          </p:cNvSpPr>
          <p:nvPr>
            <p:ph type="pic" sz="quarter" idx="15"/>
          </p:nvPr>
        </p:nvSpPr>
        <p:spPr>
          <a:xfrm>
            <a:off x="6096001" y="1579364"/>
            <a:ext cx="6095999" cy="4441924"/>
          </a:xfrm>
        </p:spPr>
      </p:sp>
      <p:sp>
        <p:nvSpPr>
          <p:cNvPr id="12" name="Місце для тексту 11"/>
          <p:cNvSpPr>
            <a:spLocks noGrp="1"/>
          </p:cNvSpPr>
          <p:nvPr>
            <p:ph type="body" sz="quarter" idx="14"/>
          </p:nvPr>
        </p:nvSpPr>
        <p:spPr/>
        <p:txBody>
          <a:bodyPr/>
          <a:lstStyle/>
          <a:p>
            <a:endParaRPr lang="uk-UA" dirty="0"/>
          </a:p>
        </p:txBody>
      </p:sp>
      <p:sp>
        <p:nvSpPr>
          <p:cNvPr id="3" name="Прямокутник 2"/>
          <p:cNvSpPr/>
          <p:nvPr/>
        </p:nvSpPr>
        <p:spPr>
          <a:xfrm>
            <a:off x="1027092" y="1243736"/>
            <a:ext cx="4874224" cy="5847755"/>
          </a:xfrm>
          <a:prstGeom prst="rect">
            <a:avLst/>
          </a:prstGeom>
        </p:spPr>
        <p:txBody>
          <a:bodyPr wrap="square">
            <a:spAutoFit/>
          </a:bodyPr>
          <a:lstStyle/>
          <a:p>
            <a:r>
              <a:rPr lang="uk-UA" dirty="0" smtClean="0">
                <a:solidFill>
                  <a:schemeClr val="bg2">
                    <a:lumMod val="25000"/>
                  </a:schemeClr>
                </a:solidFill>
                <a:latin typeface="Times New Roman" panose="02020603050405020304" pitchFamily="18" charset="0"/>
                <a:ea typeface="Times New Roman" panose="02020603050405020304" pitchFamily="18" charset="0"/>
              </a:rPr>
              <a:t>* </a:t>
            </a:r>
            <a:r>
              <a:rPr lang="uk-UA" sz="22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Подальше забезпечення якості освітніх послуг відповідно до  Державного стандарту –Базового компоненту дошкільної освіти </a:t>
            </a:r>
            <a:r>
              <a:rPr lang="uk-UA" sz="2200" dirty="0" smtClean="0">
                <a:solidFill>
                  <a:schemeClr val="bg2">
                    <a:lumMod val="25000"/>
                  </a:schemeClr>
                </a:solidFill>
                <a:latin typeface="Times New Roman" panose="02020603050405020304" pitchFamily="18" charset="0"/>
                <a:cs typeface="Times New Roman" panose="02020603050405020304" pitchFamily="18" charset="0"/>
              </a:rPr>
              <a:t>подальше забезпечення якості освітніх послуг відповідно до  Державного стандарту –Базового компоненту дошкільної освіти;</a:t>
            </a:r>
          </a:p>
          <a:p>
            <a:pPr marL="285750" indent="-285750">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створення безпечного середовища для організації освітнього процесу;</a:t>
            </a:r>
          </a:p>
          <a:p>
            <a:pPr marL="285750" indent="-285750">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збереження  психічного і фізичного здоров‘я дітей дошкільного віку в умовах воєнного стану;</a:t>
            </a:r>
          </a:p>
          <a:p>
            <a:pPr marL="285750" indent="-285750">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створення сприятливих умов для виховання духовно-моральних якостей дошкільників</a:t>
            </a:r>
          </a:p>
          <a:p>
            <a:pPr marL="285750" indent="-285750">
              <a:buFont typeface="Arial" panose="020B0604020202020204" pitchFamily="34" charset="0"/>
              <a:buChar char="•"/>
            </a:pPr>
            <a:endParaRPr lang="uk-UA" sz="2200" dirty="0">
              <a:solidFill>
                <a:schemeClr val="bg2">
                  <a:lumMod val="25000"/>
                </a:schemeClr>
              </a:solidFill>
            </a:endParaRPr>
          </a:p>
        </p:txBody>
      </p:sp>
      <p:sp>
        <p:nvSpPr>
          <p:cNvPr id="10" name="TextBox 9"/>
          <p:cNvSpPr txBox="1"/>
          <p:nvPr/>
        </p:nvSpPr>
        <p:spPr>
          <a:xfrm flipH="1">
            <a:off x="7464152" y="1042098"/>
            <a:ext cx="3816422" cy="461665"/>
          </a:xfrm>
          <a:prstGeom prst="rect">
            <a:avLst/>
          </a:prstGeom>
          <a:noFill/>
        </p:spPr>
        <p:txBody>
          <a:bodyPr wrap="square" rtlCol="0">
            <a:spAutoFit/>
          </a:bodyPr>
          <a:lstStyle/>
          <a:p>
            <a:r>
              <a:rPr lang="uk-UA" sz="2400" dirty="0" smtClean="0">
                <a:solidFill>
                  <a:schemeClr val="tx1">
                    <a:lumMod val="95000"/>
                    <a:lumOff val="5000"/>
                  </a:schemeClr>
                </a:solidFill>
                <a:effectLst>
                  <a:outerShdw blurRad="38100" dist="38100" dir="2700000" algn="tl">
                    <a:srgbClr val="000000">
                      <a:alpha val="43137"/>
                    </a:srgbClr>
                  </a:outerShdw>
                </a:effectLst>
              </a:rPr>
              <a:t>Пріоритетні </a:t>
            </a:r>
            <a:r>
              <a:rPr lang="uk-UA" sz="2400" dirty="0" err="1" smtClean="0">
                <a:solidFill>
                  <a:schemeClr val="tx1">
                    <a:lumMod val="95000"/>
                    <a:lumOff val="5000"/>
                  </a:schemeClr>
                </a:solidFill>
                <a:effectLst>
                  <a:outerShdw blurRad="38100" dist="38100" dir="2700000" algn="tl">
                    <a:srgbClr val="000000">
                      <a:alpha val="43137"/>
                    </a:srgbClr>
                  </a:outerShdw>
                </a:effectLst>
              </a:rPr>
              <a:t>завданн</a:t>
            </a:r>
            <a:r>
              <a:rPr lang="uk-UA" sz="2400" dirty="0" smtClean="0">
                <a:solidFill>
                  <a:schemeClr val="tx1">
                    <a:lumMod val="95000"/>
                    <a:lumOff val="5000"/>
                  </a:schemeClr>
                </a:solidFill>
                <a:effectLst>
                  <a:outerShdw blurRad="38100" dist="38100" dir="2700000" algn="tl">
                    <a:srgbClr val="000000">
                      <a:alpha val="43137"/>
                    </a:srgbClr>
                  </a:outerShdw>
                </a:effectLst>
              </a:rPr>
              <a:t> ЗДО</a:t>
            </a:r>
            <a:r>
              <a:rPr lang="uk-UA" dirty="0" smtClean="0"/>
              <a:t>:</a:t>
            </a:r>
            <a:endParaRPr lang="uk-UA" dirty="0"/>
          </a:p>
        </p:txBody>
      </p:sp>
      <p:sp>
        <p:nvSpPr>
          <p:cNvPr id="13" name="Прямокутник 12"/>
          <p:cNvSpPr/>
          <p:nvPr/>
        </p:nvSpPr>
        <p:spPr>
          <a:xfrm>
            <a:off x="6099321" y="1502541"/>
            <a:ext cx="6095999" cy="4493538"/>
          </a:xfrm>
          <a:prstGeom prst="rect">
            <a:avLst/>
          </a:prstGeom>
        </p:spPr>
        <p:txBody>
          <a:bodyPr wrap="square">
            <a:spAutoFit/>
          </a:bodyPr>
          <a:lstStyle/>
          <a:p>
            <a:pPr marL="342900" lvl="0" indent="-342900" algn="just">
              <a:spcAft>
                <a:spcPts val="0"/>
              </a:spcAft>
              <a:buFont typeface="+mj-lt"/>
              <a:buAutoNum type="arabicPeriod"/>
            </a:pPr>
            <a:r>
              <a:rPr lang="uk-UA"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Створенню й підтримці сучасного безпечного освітнього середовища для гармонійного розвитку особистості дошкільника в умовах воєнного стану в Україні.</a:t>
            </a:r>
            <a:endParaRPr lang="uk-UA" sz="2200" b="1" dirty="0">
              <a:solidFill>
                <a:srgbClr val="00FFFF"/>
              </a:solidFill>
              <a:latin typeface="Tw Cen MT Condensed" panose="020B0606020104020203"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rabicPeriod"/>
            </a:pPr>
            <a:r>
              <a:rPr lang="uk-UA"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Формувати мовленнєву компетентність дитини та комунікативну </a:t>
            </a:r>
            <a:r>
              <a:rPr lang="uk-UA" sz="2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компететності</a:t>
            </a:r>
            <a:r>
              <a:rPr lang="uk-UA"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дошкільників шляхом впровадження в освітній процес інноваційних технологій та </a:t>
            </a:r>
            <a:r>
              <a:rPr lang="uk-UA" sz="2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методик</a:t>
            </a:r>
            <a:r>
              <a:rPr lang="uk-UA"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200" b="1" dirty="0">
              <a:solidFill>
                <a:srgbClr val="00FFFF"/>
              </a:solidFill>
              <a:latin typeface="Tw Cen MT Condensed" panose="020B0606020104020203"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rabicPeriod"/>
            </a:pPr>
            <a:r>
              <a:rPr lang="uk-UA"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Формувати у дітей базові духовно-моральні якості на основі християнських цінностей та приналежності до своєї країни через громадсько-патріотичне виховання.</a:t>
            </a:r>
            <a:endParaRPr lang="uk-UA" sz="2200" b="1" dirty="0">
              <a:solidFill>
                <a:srgbClr val="00FFFF"/>
              </a:solidFill>
              <a:effectLst/>
              <a:latin typeface="Tw Cen MT Condensed" panose="020B0606020104020203" pitchFamily="34" charset="0"/>
              <a:ea typeface="Times New Roman" panose="02020603050405020304" pitchFamily="18" charset="0"/>
              <a:cs typeface="Times New Roman" panose="02020603050405020304" pitchFamily="18" charset="0"/>
            </a:endParaRPr>
          </a:p>
        </p:txBody>
      </p:sp>
      <p:sp>
        <p:nvSpPr>
          <p:cNvPr id="14" name="Місце для зображення 13"/>
          <p:cNvSpPr>
            <a:spLocks noGrp="1"/>
          </p:cNvSpPr>
          <p:nvPr>
            <p:ph type="pic" sz="quarter" idx="16"/>
          </p:nvPr>
        </p:nvSpPr>
        <p:spPr>
          <a:xfrm>
            <a:off x="6506025" y="6741365"/>
            <a:ext cx="814111" cy="116634"/>
          </a:xfrm>
        </p:spPr>
      </p:sp>
    </p:spTree>
    <p:extLst>
      <p:ext uri="{BB962C8B-B14F-4D97-AF65-F5344CB8AC3E}">
        <p14:creationId xmlns:p14="http://schemas.microsoft.com/office/powerpoint/2010/main" val="2560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rtlCol="0"/>
          <a:lstStyle/>
          <a:p>
            <a:pPr rtl="0"/>
            <a:endParaRPr lang="uk-UA" dirty="0"/>
          </a:p>
        </p:txBody>
      </p:sp>
      <p:pic>
        <p:nvPicPr>
          <p:cNvPr id="6" name="Місце для зображення 5" descr="Дівчинка тримає ріжок із морозивом"/>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65" r="165"/>
          <a:stretch/>
        </p:blipFill>
        <p:spPr/>
      </p:pic>
      <p:sp>
        <p:nvSpPr>
          <p:cNvPr id="4" name="Місце для тексту 3"/>
          <p:cNvSpPr>
            <a:spLocks noGrp="1"/>
          </p:cNvSpPr>
          <p:nvPr>
            <p:ph type="body" sz="quarter" idx="14"/>
          </p:nvPr>
        </p:nvSpPr>
        <p:spPr>
          <a:xfrm>
            <a:off x="623392" y="6126996"/>
            <a:ext cx="10396011" cy="493776"/>
          </a:xfrm>
        </p:spPr>
        <p:txBody>
          <a:bodyPr rtlCol="0">
            <a:noAutofit/>
          </a:bodyPr>
          <a:lstStyle/>
          <a:p>
            <a:pPr rtl="0"/>
            <a:r>
              <a:rPr lang="uk-UA" sz="40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rPr>
              <a:t>У закладі функціонує дві різновікові групи</a:t>
            </a:r>
            <a:endParaRPr lang="uk-UA" sz="4000" b="1" dirty="0">
              <a:ln w="10160">
                <a:solidFill>
                  <a:schemeClr val="accent5"/>
                </a:solidFill>
                <a:prstDash val="solid"/>
              </a:ln>
              <a:solidFill>
                <a:srgbClr val="002060"/>
              </a:solidFill>
              <a:effectLst>
                <a:outerShdw blurRad="38100" dist="22860" dir="5400000" algn="tl" rotWithShape="0">
                  <a:srgbClr val="000000">
                    <a:alpha val="30000"/>
                  </a:srgbClr>
                </a:outerShdw>
              </a:effectLst>
            </a:endParaRPr>
          </a:p>
        </p:txBody>
      </p:sp>
      <p:pic>
        <p:nvPicPr>
          <p:cNvPr id="3" name="Місце для зображення 2" descr="Повітряні кульки в небі"/>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502" r="1502"/>
          <a:stretch>
            <a:fillRect/>
          </a:stretch>
        </p:blipFill>
        <p:spPr/>
      </p:pic>
      <p:sp>
        <p:nvSpPr>
          <p:cNvPr id="5" name="Місце для тексту 4"/>
          <p:cNvSpPr>
            <a:spLocks noGrp="1"/>
          </p:cNvSpPr>
          <p:nvPr>
            <p:ph type="body" sz="quarter" idx="16"/>
          </p:nvPr>
        </p:nvSpPr>
        <p:spPr>
          <a:xfrm>
            <a:off x="5544302" y="5163598"/>
            <a:ext cx="3566160" cy="493776"/>
          </a:xfrm>
        </p:spPr>
        <p:txBody>
          <a:bodyPr rtlCol="0"/>
          <a:lstStyle/>
          <a:p>
            <a:pPr rtl="0"/>
            <a:endParaRPr lang="uk-UA" dirty="0"/>
          </a:p>
        </p:txBody>
      </p:sp>
      <p:pic>
        <p:nvPicPr>
          <p:cNvPr id="7" name="Місце для зображення 2" descr="Повітряні кульки в небі"/>
          <p:cNvPicPr>
            <a:picLocks noChangeAspect="1"/>
          </p:cNvPicPr>
          <p:nvPr/>
        </p:nvPicPr>
        <p:blipFill>
          <a:blip r:embed="rId4" cstate="print">
            <a:extLst>
              <a:ext uri="{28A0092B-C50C-407E-A947-70E740481C1C}">
                <a14:useLocalDpi xmlns:a14="http://schemas.microsoft.com/office/drawing/2010/main" val="0"/>
              </a:ext>
            </a:extLst>
          </a:blip>
          <a:srcRect l="1502" r="1502"/>
          <a:stretch>
            <a:fillRect/>
          </a:stretch>
        </p:blipFill>
        <p:spPr>
          <a:xfrm>
            <a:off x="5544302"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pic>
      <p:sp>
        <p:nvSpPr>
          <p:cNvPr id="9" name="TextBox 8"/>
          <p:cNvSpPr txBox="1"/>
          <p:nvPr/>
        </p:nvSpPr>
        <p:spPr>
          <a:xfrm>
            <a:off x="998292" y="627866"/>
            <a:ext cx="4182555" cy="400110"/>
          </a:xfrm>
          <a:prstGeom prst="rect">
            <a:avLst/>
          </a:prstGeom>
          <a:noFill/>
        </p:spPr>
        <p:txBody>
          <a:bodyPr wrap="none" rtlCol="0">
            <a:spAutoFit/>
          </a:bodyPr>
          <a:lstStyle/>
          <a:p>
            <a:r>
              <a:rPr lang="uk-UA" sz="2000" dirty="0" smtClean="0">
                <a:solidFill>
                  <a:srgbClr val="FF0000"/>
                </a:solidFill>
                <a:effectLst>
                  <a:outerShdw blurRad="38100" dist="38100" dir="2700000" algn="tl">
                    <a:srgbClr val="000000">
                      <a:alpha val="43137"/>
                    </a:srgbClr>
                  </a:outerShdw>
                </a:effectLst>
              </a:rPr>
              <a:t>Молодша група – кількість 22 дитини</a:t>
            </a:r>
            <a:endParaRPr lang="uk-UA" sz="2000" dirty="0">
              <a:solidFill>
                <a:srgbClr val="FF0000"/>
              </a:solidFill>
              <a:effectLst>
                <a:outerShdw blurRad="38100" dist="38100" dir="2700000" algn="tl">
                  <a:srgbClr val="000000">
                    <a:alpha val="43137"/>
                  </a:srgbClr>
                </a:outerShdw>
              </a:effectLst>
            </a:endParaRPr>
          </a:p>
        </p:txBody>
      </p:sp>
      <p:pic>
        <p:nvPicPr>
          <p:cNvPr id="10" name="Рисунок 9"/>
          <p:cNvPicPr>
            <a:picLocks noChangeAspect="1"/>
          </p:cNvPicPr>
          <p:nvPr/>
        </p:nvPicPr>
        <p:blipFill>
          <a:blip r:embed="rId5"/>
          <a:stretch>
            <a:fillRect/>
          </a:stretch>
        </p:blipFill>
        <p:spPr>
          <a:xfrm>
            <a:off x="407367" y="1027976"/>
            <a:ext cx="4667986" cy="4945798"/>
          </a:xfrm>
          <a:prstGeom prst="rect">
            <a:avLst/>
          </a:prstGeom>
        </p:spPr>
      </p:pic>
      <p:sp>
        <p:nvSpPr>
          <p:cNvPr id="12" name="TextBox 11"/>
          <p:cNvSpPr txBox="1"/>
          <p:nvPr/>
        </p:nvSpPr>
        <p:spPr>
          <a:xfrm>
            <a:off x="5771771" y="627866"/>
            <a:ext cx="4946253" cy="400110"/>
          </a:xfrm>
          <a:prstGeom prst="rect">
            <a:avLst/>
          </a:prstGeom>
          <a:noFill/>
        </p:spPr>
        <p:txBody>
          <a:bodyPr wrap="square" rtlCol="0">
            <a:spAutoFit/>
          </a:bodyPr>
          <a:lstStyle/>
          <a:p>
            <a:r>
              <a:rPr lang="uk-UA" sz="2000" dirty="0" smtClean="0">
                <a:solidFill>
                  <a:srgbClr val="FF0000"/>
                </a:solidFill>
                <a:effectLst>
                  <a:outerShdw blurRad="38100" dist="38100" dir="2700000" algn="tl">
                    <a:srgbClr val="000000">
                      <a:alpha val="43137"/>
                    </a:srgbClr>
                  </a:outerShdw>
                </a:effectLst>
              </a:rPr>
              <a:t>Старша група – кількість 25 дітей</a:t>
            </a:r>
            <a:endParaRPr lang="uk-UA" sz="2000" dirty="0">
              <a:solidFill>
                <a:srgbClr val="FF0000"/>
              </a:solidFill>
              <a:effectLst>
                <a:outerShdw blurRad="38100" dist="38100" dir="2700000" algn="tl">
                  <a:srgbClr val="000000">
                    <a:alpha val="43137"/>
                  </a:srgbClr>
                </a:outerShdw>
              </a:effectLst>
            </a:endParaRPr>
          </a:p>
        </p:txBody>
      </p:sp>
      <p:pic>
        <p:nvPicPr>
          <p:cNvPr id="13" name="Рисунок 12"/>
          <p:cNvPicPr>
            <a:picLocks noChangeAspect="1"/>
          </p:cNvPicPr>
          <p:nvPr/>
        </p:nvPicPr>
        <p:blipFill>
          <a:blip r:embed="rId6"/>
          <a:stretch>
            <a:fillRect/>
          </a:stretch>
        </p:blipFill>
        <p:spPr>
          <a:xfrm>
            <a:off x="5233051" y="1027976"/>
            <a:ext cx="4607366" cy="4945797"/>
          </a:xfrm>
          <a:prstGeom prst="rect">
            <a:avLst/>
          </a:prstGeom>
        </p:spPr>
      </p:pic>
      <p:pic>
        <p:nvPicPr>
          <p:cNvPr id="14" name="Рисунок 13"/>
          <p:cNvPicPr>
            <a:picLocks noChangeAspect="1"/>
          </p:cNvPicPr>
          <p:nvPr/>
        </p:nvPicPr>
        <p:blipFill>
          <a:blip r:embed="rId7"/>
          <a:stretch>
            <a:fillRect/>
          </a:stretch>
        </p:blipFill>
        <p:spPr>
          <a:xfrm>
            <a:off x="433469" y="1027976"/>
            <a:ext cx="4641884" cy="4995857"/>
          </a:xfrm>
          <a:prstGeom prst="rect">
            <a:avLst/>
          </a:prstGeom>
        </p:spPr>
      </p:pic>
      <p:sp>
        <p:nvSpPr>
          <p:cNvPr id="15" name="TextBox 14"/>
          <p:cNvSpPr txBox="1"/>
          <p:nvPr/>
        </p:nvSpPr>
        <p:spPr>
          <a:xfrm>
            <a:off x="9840416" y="2924944"/>
            <a:ext cx="2448271" cy="3170099"/>
          </a:xfrm>
          <a:prstGeom prst="rect">
            <a:avLst/>
          </a:prstGeom>
          <a:noFill/>
        </p:spPr>
        <p:txBody>
          <a:bodyPr wrap="square" rtlCol="0">
            <a:spAutoFit/>
          </a:bodyPr>
          <a:lstStyle/>
          <a:p>
            <a:pPr algn="just"/>
            <a:r>
              <a:rPr lang="uk-UA" sz="2000" dirty="0" err="1" smtClean="0">
                <a:solidFill>
                  <a:srgbClr val="FF0000"/>
                </a:solidFill>
              </a:rPr>
              <a:t>Спискова</a:t>
            </a:r>
            <a:r>
              <a:rPr lang="uk-UA" sz="2000" dirty="0" smtClean="0">
                <a:solidFill>
                  <a:srgbClr val="FF0000"/>
                </a:solidFill>
              </a:rPr>
              <a:t> кількість дітей – 47 дітей.</a:t>
            </a:r>
          </a:p>
          <a:p>
            <a:pPr algn="just"/>
            <a:r>
              <a:rPr lang="uk-UA" sz="2000" dirty="0" smtClean="0">
                <a:solidFill>
                  <a:srgbClr val="FF0000"/>
                </a:solidFill>
              </a:rPr>
              <a:t>Молодша(</a:t>
            </a:r>
            <a:r>
              <a:rPr lang="uk-UA" sz="2000" dirty="0" err="1" smtClean="0">
                <a:solidFill>
                  <a:srgbClr val="FF0000"/>
                </a:solidFill>
              </a:rPr>
              <a:t>різновіко</a:t>
            </a:r>
            <a:endParaRPr lang="uk-UA" sz="2000" dirty="0" smtClean="0">
              <a:solidFill>
                <a:srgbClr val="FF0000"/>
              </a:solidFill>
            </a:endParaRPr>
          </a:p>
          <a:p>
            <a:pPr algn="just"/>
            <a:r>
              <a:rPr lang="uk-UA" sz="2000" dirty="0" smtClean="0">
                <a:solidFill>
                  <a:srgbClr val="FF0000"/>
                </a:solidFill>
              </a:rPr>
              <a:t>ва) група  діти віком від 4-5 р.</a:t>
            </a:r>
          </a:p>
          <a:p>
            <a:pPr algn="just"/>
            <a:r>
              <a:rPr lang="uk-UA" sz="2000" dirty="0" smtClean="0">
                <a:solidFill>
                  <a:srgbClr val="FF0000"/>
                </a:solidFill>
              </a:rPr>
              <a:t>Старша (різновікова) група діти віком від 3-7 років.</a:t>
            </a:r>
          </a:p>
          <a:p>
            <a:pPr algn="just"/>
            <a:r>
              <a:rPr lang="uk-UA" sz="2000" dirty="0" smtClean="0">
                <a:solidFill>
                  <a:srgbClr val="FF0000"/>
                </a:solidFill>
              </a:rPr>
              <a:t>Цього року у ЗОШ йде 9 дітей.</a:t>
            </a:r>
            <a:endParaRPr lang="uk-UA" sz="2000" dirty="0">
              <a:solidFill>
                <a:srgbClr val="FF0000"/>
              </a:solidFill>
            </a:endParaRP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817" y="12967"/>
            <a:ext cx="12072664" cy="1700807"/>
          </a:xfrm>
        </p:spPr>
        <p:txBody>
          <a:bodyPr rtlCol="0">
            <a:normAutofit fontScale="90000"/>
          </a:bodyPr>
          <a:lstStyle/>
          <a:p>
            <a:pPr algn="just">
              <a:lnSpc>
                <a:spcPct val="100000"/>
              </a:lnSpc>
            </a:pPr>
            <a:r>
              <a:rPr lang="uk-UA" sz="2400" b="1" dirty="0" smtClean="0">
                <a:solidFill>
                  <a:schemeClr val="tx1"/>
                </a:solidFill>
                <a:latin typeface="Times New Roman" panose="02020603050405020304" pitchFamily="18" charset="0"/>
                <a:cs typeface="Times New Roman" panose="02020603050405020304" pitchFamily="18" charset="0"/>
              </a:rPr>
              <a:t>У  ЗДОЯС № 7 працює 15 осіб. З них 7 педагогів та 8 працівників обслуговуючого персоналу.</a:t>
            </a:r>
            <a:br>
              <a:rPr lang="uk-UA" sz="2400" b="1" dirty="0" smtClean="0">
                <a:solidFill>
                  <a:schemeClr val="tx1"/>
                </a:solidFill>
                <a:latin typeface="Times New Roman" panose="02020603050405020304" pitchFamily="18" charset="0"/>
                <a:cs typeface="Times New Roman" panose="02020603050405020304" pitchFamily="18" charset="0"/>
              </a:rPr>
            </a:br>
            <a:r>
              <a:rPr lang="uk-UA" sz="2400" b="1" dirty="0" smtClean="0">
                <a:solidFill>
                  <a:schemeClr val="tx1"/>
                </a:solidFill>
                <a:latin typeface="Times New Roman" panose="02020603050405020304" pitchFamily="18" charset="0"/>
                <a:cs typeface="Times New Roman" panose="02020603050405020304" pitchFamily="18" charset="0"/>
              </a:rPr>
              <a:t> В закладі постійно  удосконалюється творчий потенціал кожного педагога. Створюються умови для безперервного підвищення фахового рівня. Так окрім курсі підвищення </a:t>
            </a:r>
            <a:r>
              <a:rPr lang="uk-UA" sz="2400" b="1" dirty="0" err="1" smtClean="0">
                <a:solidFill>
                  <a:schemeClr val="tx1"/>
                </a:solidFill>
                <a:latin typeface="Times New Roman" panose="02020603050405020304" pitchFamily="18" charset="0"/>
                <a:cs typeface="Times New Roman" panose="02020603050405020304" pitchFamily="18" charset="0"/>
              </a:rPr>
              <a:t>кваліфікаціїї</a:t>
            </a:r>
            <a:r>
              <a:rPr lang="uk-UA" sz="2400" b="1" dirty="0" smtClean="0">
                <a:solidFill>
                  <a:schemeClr val="tx1"/>
                </a:solidFill>
                <a:latin typeface="Times New Roman" panose="02020603050405020304" pitchFamily="18" charset="0"/>
                <a:cs typeface="Times New Roman" panose="02020603050405020304" pitchFamily="18" charset="0"/>
              </a:rPr>
              <a:t> при  </a:t>
            </a:r>
            <a:r>
              <a:rPr lang="uk-UA" sz="2400" b="1" dirty="0">
                <a:latin typeface="Times New Roman" panose="02020603050405020304" pitchFamily="18" charset="0"/>
                <a:cs typeface="Times New Roman" panose="02020603050405020304" pitchFamily="18" charset="0"/>
              </a:rPr>
              <a:t>ТКМЦНОІМ</a:t>
            </a:r>
            <a:br>
              <a:rPr lang="uk-UA" sz="2400" b="1" dirty="0">
                <a:latin typeface="Times New Roman" panose="02020603050405020304" pitchFamily="18" charset="0"/>
                <a:cs typeface="Times New Roman" panose="02020603050405020304" pitchFamily="18" charset="0"/>
              </a:rPr>
            </a:br>
            <a:r>
              <a:rPr lang="uk-UA" sz="2400" b="1" dirty="0" smtClean="0">
                <a:latin typeface="Times New Roman" panose="02020603050405020304" pitchFamily="18" charset="0"/>
                <a:cs typeface="Times New Roman" panose="02020603050405020304" pitchFamily="18" charset="0"/>
              </a:rPr>
              <a:t>    </a:t>
            </a:r>
            <a:r>
              <a:rPr lang="uk-UA" sz="2400" b="1" dirty="0" smtClean="0">
                <a:solidFill>
                  <a:srgbClr val="FF0000"/>
                </a:solidFill>
                <a:latin typeface="Times New Roman" panose="02020603050405020304" pitchFamily="18" charset="0"/>
                <a:cs typeface="Times New Roman" panose="02020603050405020304" pitchFamily="18" charset="0"/>
              </a:rPr>
              <a:t>Галина БАГРІЙ                                                             </a:t>
            </a:r>
            <a:r>
              <a:rPr lang="uk-UA" sz="2400" b="1" dirty="0" smtClean="0">
                <a:solidFill>
                  <a:srgbClr val="FFC000"/>
                </a:solidFill>
                <a:latin typeface="Times New Roman" panose="02020603050405020304" pitchFamily="18" charset="0"/>
                <a:cs typeface="Times New Roman" panose="02020603050405020304" pitchFamily="18" charset="0"/>
              </a:rPr>
              <a:t>Уляна БОГІВ   </a:t>
            </a:r>
            <a:endParaRPr lang="uk-UA" sz="2400" b="1" dirty="0">
              <a:solidFill>
                <a:srgbClr val="FFC000"/>
              </a:solidFill>
              <a:latin typeface="Times New Roman" panose="02020603050405020304" pitchFamily="18" charset="0"/>
              <a:cs typeface="Times New Roman" panose="02020603050405020304" pitchFamily="18" charset="0"/>
            </a:endParaRPr>
          </a:p>
        </p:txBody>
      </p:sp>
      <p:sp>
        <p:nvSpPr>
          <p:cNvPr id="3" name="Місце для тексту 2"/>
          <p:cNvSpPr>
            <a:spLocks noGrp="1"/>
          </p:cNvSpPr>
          <p:nvPr>
            <p:ph type="body" idx="1"/>
          </p:nvPr>
        </p:nvSpPr>
        <p:spPr>
          <a:xfrm>
            <a:off x="677999" y="4268348"/>
            <a:ext cx="9226296" cy="1645920"/>
          </a:xfrm>
        </p:spPr>
        <p:txBody>
          <a:bodyPr rtlCol="0"/>
          <a:lstStyle/>
          <a:p>
            <a:pPr rtl="0"/>
            <a:r>
              <a:rPr lang="uk-UA" dirty="0" smtClean="0"/>
              <a:t>Підзаголовок</a:t>
            </a:r>
            <a:endParaRPr lang="uk-UA" dirty="0"/>
          </a:p>
        </p:txBody>
      </p:sp>
      <p:pic>
        <p:nvPicPr>
          <p:cNvPr id="5" name="Рисунок 4"/>
          <p:cNvPicPr>
            <a:picLocks noChangeAspect="1"/>
          </p:cNvPicPr>
          <p:nvPr/>
        </p:nvPicPr>
        <p:blipFill>
          <a:blip r:embed="rId3"/>
          <a:stretch>
            <a:fillRect/>
          </a:stretch>
        </p:blipFill>
        <p:spPr>
          <a:xfrm>
            <a:off x="1062405" y="1700808"/>
            <a:ext cx="2785060" cy="2016224"/>
          </a:xfrm>
          <a:prstGeom prst="rect">
            <a:avLst/>
          </a:prstGeom>
        </p:spPr>
      </p:pic>
      <p:pic>
        <p:nvPicPr>
          <p:cNvPr id="6" name="Рисунок 5"/>
          <p:cNvPicPr>
            <a:picLocks noChangeAspect="1"/>
          </p:cNvPicPr>
          <p:nvPr/>
        </p:nvPicPr>
        <p:blipFill>
          <a:blip r:embed="rId4"/>
          <a:stretch>
            <a:fillRect/>
          </a:stretch>
        </p:blipFill>
        <p:spPr>
          <a:xfrm>
            <a:off x="119336" y="3717032"/>
            <a:ext cx="3024336" cy="2996952"/>
          </a:xfrm>
          <a:prstGeom prst="rect">
            <a:avLst/>
          </a:prstGeom>
        </p:spPr>
      </p:pic>
      <p:pic>
        <p:nvPicPr>
          <p:cNvPr id="7" name="Рисунок 6"/>
          <p:cNvPicPr>
            <a:picLocks noChangeAspect="1"/>
          </p:cNvPicPr>
          <p:nvPr/>
        </p:nvPicPr>
        <p:blipFill>
          <a:blip r:embed="rId5"/>
          <a:stretch>
            <a:fillRect/>
          </a:stretch>
        </p:blipFill>
        <p:spPr>
          <a:xfrm>
            <a:off x="4367808" y="1651284"/>
            <a:ext cx="3271506" cy="2259726"/>
          </a:xfrm>
          <a:prstGeom prst="rect">
            <a:avLst/>
          </a:prstGeom>
        </p:spPr>
      </p:pic>
      <p:sp>
        <p:nvSpPr>
          <p:cNvPr id="8" name="TextBox 7"/>
          <p:cNvSpPr txBox="1"/>
          <p:nvPr/>
        </p:nvSpPr>
        <p:spPr>
          <a:xfrm>
            <a:off x="3287688" y="4031596"/>
            <a:ext cx="2481064" cy="430887"/>
          </a:xfrm>
          <a:prstGeom prst="rect">
            <a:avLst/>
          </a:prstGeom>
          <a:noFill/>
        </p:spPr>
        <p:txBody>
          <a:bodyPr wrap="none" rtlCol="0">
            <a:spAutoFit/>
          </a:bodyPr>
          <a:lstStyle/>
          <a:p>
            <a:r>
              <a:rPr lang="uk-UA" sz="2200" b="1" dirty="0" smtClean="0">
                <a:solidFill>
                  <a:srgbClr val="00B050"/>
                </a:solidFill>
                <a:latin typeface="Times New Roman" panose="02020603050405020304" pitchFamily="18" charset="0"/>
                <a:cs typeface="Times New Roman" panose="02020603050405020304" pitchFamily="18" charset="0"/>
              </a:rPr>
              <a:t>Уляна НОВОСАД</a:t>
            </a:r>
            <a:endParaRPr lang="uk-UA" sz="2200" b="1" dirty="0">
              <a:solidFill>
                <a:srgbClr val="00B05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328248" y="1278268"/>
            <a:ext cx="2456122" cy="430887"/>
          </a:xfrm>
          <a:prstGeom prst="rect">
            <a:avLst/>
          </a:prstGeom>
          <a:noFill/>
        </p:spPr>
        <p:txBody>
          <a:bodyPr wrap="none" rtlCol="0">
            <a:spAutoFit/>
          </a:bodyPr>
          <a:lstStyle/>
          <a:p>
            <a:r>
              <a:rPr lang="uk-UA" sz="2200" b="1" dirty="0" smtClean="0">
                <a:solidFill>
                  <a:srgbClr val="002060"/>
                </a:solidFill>
              </a:rPr>
              <a:t>Тетяна КУЧИНСЬКА</a:t>
            </a:r>
            <a:endParaRPr lang="uk-UA" sz="2200" b="1" dirty="0">
              <a:solidFill>
                <a:srgbClr val="002060"/>
              </a:solidFill>
            </a:endParaRPr>
          </a:p>
        </p:txBody>
      </p:sp>
      <p:pic>
        <p:nvPicPr>
          <p:cNvPr id="10" name="Рисунок 9"/>
          <p:cNvPicPr>
            <a:picLocks noChangeAspect="1"/>
          </p:cNvPicPr>
          <p:nvPr/>
        </p:nvPicPr>
        <p:blipFill>
          <a:blip r:embed="rId6"/>
          <a:stretch>
            <a:fillRect/>
          </a:stretch>
        </p:blipFill>
        <p:spPr>
          <a:xfrm>
            <a:off x="8572147" y="1651284"/>
            <a:ext cx="2664296" cy="2390641"/>
          </a:xfrm>
          <a:prstGeom prst="rect">
            <a:avLst/>
          </a:prstGeom>
        </p:spPr>
      </p:pic>
      <p:pic>
        <p:nvPicPr>
          <p:cNvPr id="11" name="Рисунок 10"/>
          <p:cNvPicPr>
            <a:picLocks noChangeAspect="1"/>
          </p:cNvPicPr>
          <p:nvPr/>
        </p:nvPicPr>
        <p:blipFill>
          <a:blip r:embed="rId7"/>
          <a:stretch>
            <a:fillRect/>
          </a:stretch>
        </p:blipFill>
        <p:spPr>
          <a:xfrm rot="16200000">
            <a:off x="9169667" y="3714375"/>
            <a:ext cx="2802974" cy="3196244"/>
          </a:xfrm>
          <a:prstGeom prst="rect">
            <a:avLst/>
          </a:prstGeom>
        </p:spPr>
      </p:pic>
      <p:pic>
        <p:nvPicPr>
          <p:cNvPr id="12" name="Рисунок 11"/>
          <p:cNvPicPr>
            <a:picLocks noChangeAspect="1"/>
          </p:cNvPicPr>
          <p:nvPr/>
        </p:nvPicPr>
        <p:blipFill>
          <a:blip r:embed="rId8"/>
          <a:stretch>
            <a:fillRect/>
          </a:stretch>
        </p:blipFill>
        <p:spPr>
          <a:xfrm rot="5400000">
            <a:off x="3651021" y="3991061"/>
            <a:ext cx="1775313" cy="2664296"/>
          </a:xfrm>
          <a:prstGeom prst="rect">
            <a:avLst/>
          </a:prstGeom>
        </p:spPr>
      </p:pic>
      <p:pic>
        <p:nvPicPr>
          <p:cNvPr id="13" name="Рисунок 12"/>
          <p:cNvPicPr>
            <a:picLocks noChangeAspect="1"/>
          </p:cNvPicPr>
          <p:nvPr/>
        </p:nvPicPr>
        <p:blipFill>
          <a:blip r:embed="rId9"/>
          <a:stretch>
            <a:fillRect/>
          </a:stretch>
        </p:blipFill>
        <p:spPr>
          <a:xfrm>
            <a:off x="5743504" y="4618015"/>
            <a:ext cx="2828643" cy="2243953"/>
          </a:xfrm>
          <a:prstGeom prst="rect">
            <a:avLst/>
          </a:prstGeom>
        </p:spPr>
      </p:pic>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777505" y="84016"/>
            <a:ext cx="2639616" cy="2088232"/>
          </a:xfrm>
          <a:prstGeom prst="rect">
            <a:avLst/>
          </a:prstGeom>
        </p:spPr>
      </p:pic>
      <p:pic>
        <p:nvPicPr>
          <p:cNvPr id="6" name="Рисунок 5"/>
          <p:cNvPicPr>
            <a:picLocks noChangeAspect="1"/>
          </p:cNvPicPr>
          <p:nvPr/>
        </p:nvPicPr>
        <p:blipFill>
          <a:blip r:embed="rId3"/>
          <a:stretch>
            <a:fillRect/>
          </a:stretch>
        </p:blipFill>
        <p:spPr>
          <a:xfrm>
            <a:off x="347713" y="241269"/>
            <a:ext cx="3514727" cy="2804602"/>
          </a:xfrm>
          <a:prstGeom prst="rect">
            <a:avLst/>
          </a:prstGeom>
        </p:spPr>
      </p:pic>
      <p:pic>
        <p:nvPicPr>
          <p:cNvPr id="8" name="Рисунок 7"/>
          <p:cNvPicPr>
            <a:picLocks noChangeAspect="1"/>
          </p:cNvPicPr>
          <p:nvPr/>
        </p:nvPicPr>
        <p:blipFill>
          <a:blip r:embed="rId4"/>
          <a:stretch>
            <a:fillRect/>
          </a:stretch>
        </p:blipFill>
        <p:spPr>
          <a:xfrm>
            <a:off x="8688288" y="134236"/>
            <a:ext cx="3238427" cy="3168352"/>
          </a:xfrm>
          <a:prstGeom prst="rect">
            <a:avLst/>
          </a:prstGeom>
        </p:spPr>
      </p:pic>
      <p:pic>
        <p:nvPicPr>
          <p:cNvPr id="13" name="Рисунок 12"/>
          <p:cNvPicPr>
            <a:picLocks noChangeAspect="1"/>
          </p:cNvPicPr>
          <p:nvPr/>
        </p:nvPicPr>
        <p:blipFill>
          <a:blip r:embed="rId5"/>
          <a:stretch>
            <a:fillRect/>
          </a:stretch>
        </p:blipFill>
        <p:spPr>
          <a:xfrm>
            <a:off x="2022429" y="2302505"/>
            <a:ext cx="3453394" cy="2843544"/>
          </a:xfrm>
          <a:prstGeom prst="rect">
            <a:avLst/>
          </a:prstGeom>
        </p:spPr>
      </p:pic>
      <p:pic>
        <p:nvPicPr>
          <p:cNvPr id="4" name="Рисунок 3"/>
          <p:cNvPicPr>
            <a:picLocks noChangeAspect="1"/>
          </p:cNvPicPr>
          <p:nvPr/>
        </p:nvPicPr>
        <p:blipFill>
          <a:blip r:embed="rId6"/>
          <a:stretch>
            <a:fillRect/>
          </a:stretch>
        </p:blipFill>
        <p:spPr>
          <a:xfrm>
            <a:off x="160860" y="3845105"/>
            <a:ext cx="2357311" cy="2952328"/>
          </a:xfrm>
          <a:prstGeom prst="rect">
            <a:avLst/>
          </a:prstGeom>
        </p:spPr>
      </p:pic>
      <p:pic>
        <p:nvPicPr>
          <p:cNvPr id="7" name="Рисунок 6"/>
          <p:cNvPicPr>
            <a:picLocks noChangeAspect="1"/>
          </p:cNvPicPr>
          <p:nvPr/>
        </p:nvPicPr>
        <p:blipFill>
          <a:blip r:embed="rId7"/>
          <a:stretch>
            <a:fillRect/>
          </a:stretch>
        </p:blipFill>
        <p:spPr>
          <a:xfrm>
            <a:off x="4665198" y="-85998"/>
            <a:ext cx="2934864" cy="2855865"/>
          </a:xfrm>
          <a:prstGeom prst="rect">
            <a:avLst/>
          </a:prstGeom>
        </p:spPr>
      </p:pic>
      <p:pic>
        <p:nvPicPr>
          <p:cNvPr id="9" name="Рисунок 8"/>
          <p:cNvPicPr>
            <a:picLocks noChangeAspect="1"/>
          </p:cNvPicPr>
          <p:nvPr/>
        </p:nvPicPr>
        <p:blipFill>
          <a:blip r:embed="rId8"/>
          <a:stretch>
            <a:fillRect/>
          </a:stretch>
        </p:blipFill>
        <p:spPr>
          <a:xfrm>
            <a:off x="9451887" y="3845105"/>
            <a:ext cx="2740113" cy="2880320"/>
          </a:xfrm>
          <a:prstGeom prst="rect">
            <a:avLst/>
          </a:prstGeom>
        </p:spPr>
      </p:pic>
      <p:pic>
        <p:nvPicPr>
          <p:cNvPr id="12" name="Рисунок 11"/>
          <p:cNvPicPr>
            <a:picLocks noChangeAspect="1"/>
          </p:cNvPicPr>
          <p:nvPr/>
        </p:nvPicPr>
        <p:blipFill>
          <a:blip r:embed="rId9"/>
          <a:stretch>
            <a:fillRect/>
          </a:stretch>
        </p:blipFill>
        <p:spPr>
          <a:xfrm>
            <a:off x="4068019" y="4590919"/>
            <a:ext cx="3775154" cy="2510489"/>
          </a:xfrm>
          <a:prstGeom prst="rect">
            <a:avLst/>
          </a:prstGeom>
        </p:spPr>
      </p:pic>
      <p:sp>
        <p:nvSpPr>
          <p:cNvPr id="3" name="Місце для тексту 2"/>
          <p:cNvSpPr>
            <a:spLocks noGrp="1"/>
          </p:cNvSpPr>
          <p:nvPr>
            <p:ph type="body" idx="1"/>
          </p:nvPr>
        </p:nvSpPr>
        <p:spPr/>
        <p:txBody>
          <a:bodyPr/>
          <a:lstStyle/>
          <a:p>
            <a:endParaRPr lang="uk-UA" dirty="0"/>
          </a:p>
        </p:txBody>
      </p:sp>
      <p:pic>
        <p:nvPicPr>
          <p:cNvPr id="10" name="Рисунок 9"/>
          <p:cNvPicPr>
            <a:picLocks noChangeAspect="1"/>
          </p:cNvPicPr>
          <p:nvPr/>
        </p:nvPicPr>
        <p:blipFill>
          <a:blip r:embed="rId10"/>
          <a:stretch>
            <a:fillRect/>
          </a:stretch>
        </p:blipFill>
        <p:spPr>
          <a:xfrm>
            <a:off x="7368739" y="2379411"/>
            <a:ext cx="2755455" cy="2522361"/>
          </a:xfrm>
          <a:prstGeom prst="rect">
            <a:avLst/>
          </a:prstGeom>
        </p:spPr>
      </p:pic>
      <p:pic>
        <p:nvPicPr>
          <p:cNvPr id="11" name="Рисунок 10"/>
          <p:cNvPicPr>
            <a:picLocks noChangeAspect="1"/>
          </p:cNvPicPr>
          <p:nvPr/>
        </p:nvPicPr>
        <p:blipFill>
          <a:blip r:embed="rId11"/>
          <a:stretch>
            <a:fillRect/>
          </a:stretch>
        </p:blipFill>
        <p:spPr>
          <a:xfrm>
            <a:off x="7360825" y="2332673"/>
            <a:ext cx="2940872" cy="2615835"/>
          </a:xfrm>
          <a:prstGeom prst="rect">
            <a:avLst/>
          </a:prstGeom>
        </p:spPr>
      </p:pic>
      <p:sp>
        <p:nvSpPr>
          <p:cNvPr id="14" name="TextBox 13"/>
          <p:cNvSpPr txBox="1"/>
          <p:nvPr/>
        </p:nvSpPr>
        <p:spPr>
          <a:xfrm>
            <a:off x="5566219" y="2814002"/>
            <a:ext cx="1974182" cy="1323439"/>
          </a:xfrm>
          <a:prstGeom prst="rect">
            <a:avLst/>
          </a:prstGeom>
          <a:noFill/>
        </p:spPr>
        <p:txBody>
          <a:bodyPr wrap="square" rtlCol="0">
            <a:spAutoFit/>
          </a:bodyPr>
          <a:lstStyle/>
          <a:p>
            <a:r>
              <a:rPr lang="uk-UA" sz="2000" b="1" dirty="0" smtClean="0">
                <a:solidFill>
                  <a:srgbClr val="C00000"/>
                </a:solidFill>
                <a:effectLst>
                  <a:outerShdw blurRad="38100" dist="38100" dir="2700000" algn="tl">
                    <a:srgbClr val="000000">
                      <a:alpha val="43137"/>
                    </a:srgbClr>
                  </a:outerShdw>
                </a:effectLst>
              </a:rPr>
              <a:t>Формування мовленнєвої та </a:t>
            </a:r>
          </a:p>
          <a:p>
            <a:r>
              <a:rPr lang="uk-UA" sz="2000" b="1" dirty="0" smtClean="0">
                <a:solidFill>
                  <a:srgbClr val="C00000"/>
                </a:solidFill>
                <a:effectLst>
                  <a:outerShdw blurRad="38100" dist="38100" dir="2700000" algn="tl">
                    <a:srgbClr val="000000">
                      <a:alpha val="43137"/>
                    </a:srgbClr>
                  </a:outerShdw>
                </a:effectLst>
              </a:rPr>
              <a:t>комунікативної</a:t>
            </a:r>
          </a:p>
          <a:p>
            <a:r>
              <a:rPr lang="uk-UA" sz="2000" b="1" dirty="0" smtClean="0">
                <a:solidFill>
                  <a:srgbClr val="C00000"/>
                </a:solidFill>
                <a:effectLst>
                  <a:outerShdw blurRad="38100" dist="38100" dir="2700000" algn="tl">
                    <a:srgbClr val="000000">
                      <a:alpha val="43137"/>
                    </a:srgbClr>
                  </a:outerShdw>
                </a:effectLst>
              </a:rPr>
              <a:t>компетенції</a:t>
            </a:r>
            <a:r>
              <a:rPr lang="uk-UA" dirty="0" smtClean="0"/>
              <a:t> </a:t>
            </a:r>
            <a:endParaRPr lang="uk-UA" dirty="0"/>
          </a:p>
        </p:txBody>
      </p:sp>
    </p:spTree>
    <p:extLst>
      <p:ext uri="{BB962C8B-B14F-4D97-AF65-F5344CB8AC3E}">
        <p14:creationId xmlns:p14="http://schemas.microsoft.com/office/powerpoint/2010/main" val="39682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3504" y="767419"/>
            <a:ext cx="10780776" cy="429333"/>
          </a:xfrm>
        </p:spPr>
        <p:txBody>
          <a:bodyPr>
            <a:normAutofit/>
          </a:bodyPr>
          <a:lstStyle/>
          <a:p>
            <a:endParaRPr lang="uk-UA" sz="1400" dirty="0">
              <a:effectLst>
                <a:outerShdw blurRad="38100" dist="38100" dir="2700000" algn="tl">
                  <a:srgbClr val="000000">
                    <a:alpha val="43137"/>
                  </a:srgbClr>
                </a:outerShdw>
              </a:effectLst>
            </a:endParaRPr>
          </a:p>
        </p:txBody>
      </p:sp>
      <p:pic>
        <p:nvPicPr>
          <p:cNvPr id="12" name="Рисунок 11"/>
          <p:cNvPicPr>
            <a:picLocks noChangeAspect="1"/>
          </p:cNvPicPr>
          <p:nvPr/>
        </p:nvPicPr>
        <p:blipFill>
          <a:blip r:embed="rId2"/>
          <a:stretch>
            <a:fillRect/>
          </a:stretch>
        </p:blipFill>
        <p:spPr>
          <a:xfrm>
            <a:off x="1045963" y="5000593"/>
            <a:ext cx="1962150" cy="1962150"/>
          </a:xfrm>
          <a:prstGeom prst="rect">
            <a:avLst/>
          </a:prstGeom>
        </p:spPr>
      </p:pic>
      <p:pic>
        <p:nvPicPr>
          <p:cNvPr id="13" name="Рисунок 12"/>
          <p:cNvPicPr>
            <a:picLocks noChangeAspect="1"/>
          </p:cNvPicPr>
          <p:nvPr/>
        </p:nvPicPr>
        <p:blipFill>
          <a:blip r:embed="rId3"/>
          <a:stretch>
            <a:fillRect/>
          </a:stretch>
        </p:blipFill>
        <p:spPr>
          <a:xfrm>
            <a:off x="64888" y="5033094"/>
            <a:ext cx="1962150" cy="1962150"/>
          </a:xfrm>
          <a:prstGeom prst="rect">
            <a:avLst/>
          </a:prstGeom>
        </p:spPr>
      </p:pic>
      <p:pic>
        <p:nvPicPr>
          <p:cNvPr id="18" name="Рисунок 17"/>
          <p:cNvPicPr>
            <a:picLocks noChangeAspect="1"/>
          </p:cNvPicPr>
          <p:nvPr/>
        </p:nvPicPr>
        <p:blipFill>
          <a:blip r:embed="rId4"/>
          <a:stretch>
            <a:fillRect/>
          </a:stretch>
        </p:blipFill>
        <p:spPr>
          <a:xfrm>
            <a:off x="9542665" y="4204209"/>
            <a:ext cx="2208652" cy="2609833"/>
          </a:xfrm>
          <a:prstGeom prst="rect">
            <a:avLst/>
          </a:prstGeom>
        </p:spPr>
      </p:pic>
      <p:pic>
        <p:nvPicPr>
          <p:cNvPr id="19" name="Рисунок 18"/>
          <p:cNvPicPr>
            <a:picLocks noChangeAspect="1"/>
          </p:cNvPicPr>
          <p:nvPr/>
        </p:nvPicPr>
        <p:blipFill>
          <a:blip r:embed="rId5"/>
          <a:stretch>
            <a:fillRect/>
          </a:stretch>
        </p:blipFill>
        <p:spPr>
          <a:xfrm>
            <a:off x="6451828" y="1876455"/>
            <a:ext cx="2949901" cy="2776681"/>
          </a:xfrm>
          <a:prstGeom prst="rect">
            <a:avLst/>
          </a:prstGeom>
        </p:spPr>
      </p:pic>
      <p:sp>
        <p:nvSpPr>
          <p:cNvPr id="3" name="Місце для тексту 2"/>
          <p:cNvSpPr>
            <a:spLocks noGrp="1"/>
          </p:cNvSpPr>
          <p:nvPr>
            <p:ph type="body" idx="1"/>
          </p:nvPr>
        </p:nvSpPr>
        <p:spPr>
          <a:xfrm>
            <a:off x="603504" y="4087993"/>
            <a:ext cx="9226296" cy="1645920"/>
          </a:xfrm>
        </p:spPr>
        <p:txBody>
          <a:bodyPr/>
          <a:lstStyle/>
          <a:p>
            <a:endParaRPr lang="uk-UA" dirty="0"/>
          </a:p>
        </p:txBody>
      </p:sp>
      <p:sp>
        <p:nvSpPr>
          <p:cNvPr id="4" name="Прямокутник 3"/>
          <p:cNvSpPr/>
          <p:nvPr/>
        </p:nvSpPr>
        <p:spPr>
          <a:xfrm>
            <a:off x="787556" y="520420"/>
            <a:ext cx="9193543" cy="923330"/>
          </a:xfrm>
          <a:prstGeom prst="rect">
            <a:avLst/>
          </a:prstGeom>
          <a:noFill/>
        </p:spPr>
        <p:txBody>
          <a:bodyPr wrap="none" lIns="91440" tIns="45720" rIns="91440" bIns="45720">
            <a:spAutoFit/>
          </a:bodyPr>
          <a:lstStyle/>
          <a:p>
            <a:pPr algn="ctr"/>
            <a:r>
              <a:rPr lang="uk-UA"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Духовно – моральне виховання</a:t>
            </a: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9" name="Рисунок 8"/>
          <p:cNvPicPr>
            <a:picLocks noChangeAspect="1"/>
          </p:cNvPicPr>
          <p:nvPr/>
        </p:nvPicPr>
        <p:blipFill>
          <a:blip r:embed="rId6"/>
          <a:stretch>
            <a:fillRect/>
          </a:stretch>
        </p:blipFill>
        <p:spPr>
          <a:xfrm>
            <a:off x="191344" y="1443750"/>
            <a:ext cx="1962150" cy="1962150"/>
          </a:xfrm>
          <a:prstGeom prst="rect">
            <a:avLst/>
          </a:prstGeom>
        </p:spPr>
      </p:pic>
      <p:pic>
        <p:nvPicPr>
          <p:cNvPr id="10" name="Рисунок 9"/>
          <p:cNvPicPr>
            <a:picLocks noChangeAspect="1"/>
          </p:cNvPicPr>
          <p:nvPr/>
        </p:nvPicPr>
        <p:blipFill>
          <a:blip r:embed="rId7"/>
          <a:stretch>
            <a:fillRect/>
          </a:stretch>
        </p:blipFill>
        <p:spPr>
          <a:xfrm>
            <a:off x="-56108" y="3117216"/>
            <a:ext cx="1962150" cy="1962150"/>
          </a:xfrm>
          <a:prstGeom prst="rect">
            <a:avLst/>
          </a:prstGeom>
        </p:spPr>
      </p:pic>
      <p:pic>
        <p:nvPicPr>
          <p:cNvPr id="11" name="Рисунок 10"/>
          <p:cNvPicPr>
            <a:picLocks noChangeAspect="1"/>
          </p:cNvPicPr>
          <p:nvPr/>
        </p:nvPicPr>
        <p:blipFill>
          <a:blip r:embed="rId8"/>
          <a:stretch>
            <a:fillRect/>
          </a:stretch>
        </p:blipFill>
        <p:spPr>
          <a:xfrm>
            <a:off x="2027038" y="1267022"/>
            <a:ext cx="1962150" cy="1962150"/>
          </a:xfrm>
          <a:prstGeom prst="rect">
            <a:avLst/>
          </a:prstGeom>
        </p:spPr>
      </p:pic>
      <p:pic>
        <p:nvPicPr>
          <p:cNvPr id="14" name="Рисунок 13"/>
          <p:cNvPicPr>
            <a:picLocks noChangeAspect="1"/>
          </p:cNvPicPr>
          <p:nvPr/>
        </p:nvPicPr>
        <p:blipFill>
          <a:blip r:embed="rId9"/>
          <a:stretch>
            <a:fillRect/>
          </a:stretch>
        </p:blipFill>
        <p:spPr>
          <a:xfrm>
            <a:off x="10018342" y="215677"/>
            <a:ext cx="1962150" cy="1962150"/>
          </a:xfrm>
          <a:prstGeom prst="rect">
            <a:avLst/>
          </a:prstGeom>
        </p:spPr>
      </p:pic>
      <p:pic>
        <p:nvPicPr>
          <p:cNvPr id="15" name="Рисунок 14"/>
          <p:cNvPicPr>
            <a:picLocks noChangeAspect="1"/>
          </p:cNvPicPr>
          <p:nvPr/>
        </p:nvPicPr>
        <p:blipFill>
          <a:blip r:embed="rId10"/>
          <a:stretch>
            <a:fillRect/>
          </a:stretch>
        </p:blipFill>
        <p:spPr>
          <a:xfrm>
            <a:off x="8235085" y="1412428"/>
            <a:ext cx="1962150" cy="1962150"/>
          </a:xfrm>
          <a:prstGeom prst="rect">
            <a:avLst/>
          </a:prstGeom>
        </p:spPr>
      </p:pic>
      <p:pic>
        <p:nvPicPr>
          <p:cNvPr id="16" name="Рисунок 15"/>
          <p:cNvPicPr>
            <a:picLocks noChangeAspect="1"/>
          </p:cNvPicPr>
          <p:nvPr/>
        </p:nvPicPr>
        <p:blipFill>
          <a:blip r:embed="rId11"/>
          <a:stretch>
            <a:fillRect/>
          </a:stretch>
        </p:blipFill>
        <p:spPr>
          <a:xfrm>
            <a:off x="3074009" y="3549210"/>
            <a:ext cx="2603455" cy="2479090"/>
          </a:xfrm>
          <a:prstGeom prst="rect">
            <a:avLst/>
          </a:prstGeom>
        </p:spPr>
      </p:pic>
      <p:pic>
        <p:nvPicPr>
          <p:cNvPr id="17" name="Рисунок 16"/>
          <p:cNvPicPr>
            <a:picLocks noChangeAspect="1"/>
          </p:cNvPicPr>
          <p:nvPr/>
        </p:nvPicPr>
        <p:blipFill>
          <a:blip r:embed="rId12"/>
          <a:stretch>
            <a:fillRect/>
          </a:stretch>
        </p:blipFill>
        <p:spPr>
          <a:xfrm>
            <a:off x="4119105" y="1502599"/>
            <a:ext cx="2227573" cy="2348479"/>
          </a:xfrm>
          <a:prstGeom prst="rect">
            <a:avLst/>
          </a:prstGeom>
        </p:spPr>
      </p:pic>
      <p:pic>
        <p:nvPicPr>
          <p:cNvPr id="20" name="Рисунок 19"/>
          <p:cNvPicPr>
            <a:picLocks noChangeAspect="1"/>
          </p:cNvPicPr>
          <p:nvPr/>
        </p:nvPicPr>
        <p:blipFill>
          <a:blip r:embed="rId13"/>
          <a:stretch>
            <a:fillRect/>
          </a:stretch>
        </p:blipFill>
        <p:spPr>
          <a:xfrm>
            <a:off x="5745547" y="4602571"/>
            <a:ext cx="2816043" cy="1990164"/>
          </a:xfrm>
          <a:prstGeom prst="rect">
            <a:avLst/>
          </a:prstGeom>
        </p:spPr>
      </p:pic>
      <p:pic>
        <p:nvPicPr>
          <p:cNvPr id="21" name="Рисунок 20"/>
          <p:cNvPicPr>
            <a:picLocks noChangeAspect="1"/>
          </p:cNvPicPr>
          <p:nvPr/>
        </p:nvPicPr>
        <p:blipFill>
          <a:blip r:embed="rId14"/>
          <a:stretch>
            <a:fillRect/>
          </a:stretch>
        </p:blipFill>
        <p:spPr>
          <a:xfrm>
            <a:off x="9923361" y="2211168"/>
            <a:ext cx="2162281" cy="1757743"/>
          </a:xfrm>
          <a:prstGeom prst="rect">
            <a:avLst/>
          </a:prstGeom>
        </p:spPr>
      </p:pic>
    </p:spTree>
    <p:extLst>
      <p:ext uri="{BB962C8B-B14F-4D97-AF65-F5344CB8AC3E}">
        <p14:creationId xmlns:p14="http://schemas.microsoft.com/office/powerpoint/2010/main" val="40682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15450" y="476672"/>
            <a:ext cx="2676550" cy="864096"/>
          </a:xfrm>
        </p:spPr>
        <p:txBody>
          <a:bodyPr rtlCol="0"/>
          <a:lstStyle/>
          <a:p>
            <a:r>
              <a:rPr lang="uk-UA" sz="2000" b="1" dirty="0">
                <a:solidFill>
                  <a:srgbClr val="C00000"/>
                </a:solidFill>
                <a:effectLst>
                  <a:outerShdw blurRad="38100" dist="38100" dir="2700000" algn="tl">
                    <a:srgbClr val="000000">
                      <a:alpha val="43137"/>
                    </a:srgbClr>
                  </a:outerShdw>
                </a:effectLst>
              </a:rPr>
              <a:t>Завдяки </a:t>
            </a:r>
            <a:r>
              <a:rPr lang="uk-UA" sz="2000" b="1" dirty="0" smtClean="0">
                <a:solidFill>
                  <a:srgbClr val="C00000"/>
                </a:solidFill>
                <a:effectLst>
                  <a:outerShdw blurRad="38100" dist="38100" dir="2700000" algn="tl">
                    <a:srgbClr val="000000">
                      <a:alpha val="43137"/>
                    </a:srgbClr>
                  </a:outerShdw>
                </a:effectLst>
              </a:rPr>
              <a:t>співпраці ТЗДОЯС </a:t>
            </a:r>
            <a:r>
              <a:rPr lang="uk-UA" sz="2000" b="1" dirty="0">
                <a:solidFill>
                  <a:srgbClr val="C00000"/>
                </a:solidFill>
                <a:effectLst>
                  <a:outerShdw blurRad="38100" dist="38100" dir="2700000" algn="tl">
                    <a:srgbClr val="000000">
                      <a:alpha val="43137"/>
                    </a:srgbClr>
                  </a:outerShdw>
                </a:effectLst>
              </a:rPr>
              <a:t>з </a:t>
            </a:r>
            <a:r>
              <a:rPr lang="uk-UA" sz="2000" b="1" dirty="0" err="1">
                <a:solidFill>
                  <a:srgbClr val="C00000"/>
                </a:solidFill>
                <a:effectLst>
                  <a:outerShdw blurRad="38100" dist="38100" dir="2700000" algn="tl">
                    <a:srgbClr val="000000">
                      <a:alpha val="43137"/>
                    </a:srgbClr>
                  </a:outerShdw>
                </a:effectLst>
              </a:rPr>
              <a:t>Тернопільсько</a:t>
            </a:r>
            <a:r>
              <a:rPr lang="uk-UA" sz="2000" b="1" dirty="0">
                <a:solidFill>
                  <a:srgbClr val="C00000"/>
                </a:solidFill>
                <a:effectLst>
                  <a:outerShdw blurRad="38100" dist="38100" dir="2700000" algn="tl">
                    <a:srgbClr val="000000">
                      <a:alpha val="43137"/>
                    </a:srgbClr>
                  </a:outerShdw>
                </a:effectLst>
              </a:rPr>
              <a:t> </a:t>
            </a:r>
            <a:r>
              <a:rPr lang="uk-UA" sz="2000" b="1" dirty="0" err="1">
                <a:solidFill>
                  <a:srgbClr val="C00000"/>
                </a:solidFill>
                <a:effectLst>
                  <a:outerShdw blurRad="38100" dist="38100" dir="2700000" algn="tl">
                    <a:srgbClr val="000000">
                      <a:alpha val="43137"/>
                    </a:srgbClr>
                  </a:outerShdw>
                </a:effectLst>
              </a:rPr>
              <a:t>Збірівською</a:t>
            </a:r>
            <a:r>
              <a:rPr lang="uk-UA" sz="2000" b="1" dirty="0">
                <a:solidFill>
                  <a:srgbClr val="C00000"/>
                </a:solidFill>
                <a:effectLst>
                  <a:outerShdw blurRad="38100" dist="38100" dir="2700000" algn="tl">
                    <a:srgbClr val="000000">
                      <a:alpha val="43137"/>
                    </a:srgbClr>
                  </a:outerShdw>
                </a:effectLst>
              </a:rPr>
              <a:t> </a:t>
            </a:r>
            <a:r>
              <a:rPr lang="uk-UA" sz="2000" b="1" dirty="0" smtClean="0">
                <a:solidFill>
                  <a:srgbClr val="C00000"/>
                </a:solidFill>
                <a:effectLst>
                  <a:outerShdw blurRad="38100" dist="38100" dir="2700000" algn="tl">
                    <a:srgbClr val="000000">
                      <a:alpha val="43137"/>
                    </a:srgbClr>
                  </a:outerShdw>
                </a:effectLst>
              </a:rPr>
              <a:t> </a:t>
            </a:r>
            <a:r>
              <a:rPr lang="uk-UA" sz="2000" b="1" dirty="0" err="1" smtClean="0">
                <a:solidFill>
                  <a:srgbClr val="C00000"/>
                </a:solidFill>
                <a:effectLst>
                  <a:outerShdw blurRad="38100" dist="38100" dir="2700000" algn="tl">
                    <a:srgbClr val="000000">
                      <a:alpha val="43137"/>
                    </a:srgbClr>
                  </a:outerShdw>
                </a:effectLst>
              </a:rPr>
              <a:t>Архієпархією</a:t>
            </a:r>
            <a:r>
              <a:rPr lang="uk-UA" sz="2000" b="1" dirty="0" smtClean="0">
                <a:solidFill>
                  <a:srgbClr val="C00000"/>
                </a:solidFill>
                <a:effectLst>
                  <a:outerShdw blurRad="38100" dist="38100" dir="2700000" algn="tl">
                    <a:srgbClr val="000000">
                      <a:alpha val="43137"/>
                    </a:srgbClr>
                  </a:outerShdw>
                </a:effectLst>
              </a:rPr>
              <a:t> </a:t>
            </a:r>
            <a:r>
              <a:rPr lang="uk-UA" sz="2000" b="1" dirty="0">
                <a:solidFill>
                  <a:srgbClr val="C00000"/>
                </a:solidFill>
                <a:effectLst>
                  <a:outerShdw blurRad="38100" dist="38100" dir="2700000" algn="tl">
                    <a:srgbClr val="000000">
                      <a:alpha val="43137"/>
                    </a:srgbClr>
                  </a:outerShdw>
                </a:effectLst>
              </a:rPr>
              <a:t>УГКЦ</a:t>
            </a:r>
          </a:p>
        </p:txBody>
      </p:sp>
      <p:sp>
        <p:nvSpPr>
          <p:cNvPr id="3" name="Місце для вмісту 2"/>
          <p:cNvSpPr>
            <a:spLocks noGrp="1"/>
          </p:cNvSpPr>
          <p:nvPr>
            <p:ph idx="1"/>
          </p:nvPr>
        </p:nvSpPr>
        <p:spPr>
          <a:xfrm>
            <a:off x="0" y="188640"/>
            <a:ext cx="7032104" cy="6408712"/>
          </a:xfrm>
        </p:spPr>
        <p:txBody>
          <a:bodyPr rtlCol="0">
            <a:normAutofit fontScale="25000" lnSpcReduction="20000"/>
          </a:bodyPr>
          <a:lstStyle/>
          <a:p>
            <a:r>
              <a:rPr lang="uk-UA" sz="6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Кошторис на 2023 р</a:t>
            </a:r>
            <a:r>
              <a:rPr lang="uk-UA" sz="4800" dirty="0">
                <a:latin typeface="Times New Roman" panose="02020603050405020304" pitchFamily="18" charset="0"/>
                <a:cs typeface="Times New Roman" panose="02020603050405020304" pitchFamily="18" charset="0"/>
              </a:rPr>
              <a:t>.</a:t>
            </a:r>
          </a:p>
          <a:p>
            <a:r>
              <a:rPr lang="ru-RU" sz="4800" b="1" i="1" dirty="0" err="1">
                <a:latin typeface="Times New Roman" panose="02020603050405020304" pitchFamily="18" charset="0"/>
                <a:cs typeface="Times New Roman" panose="02020603050405020304" pitchFamily="18" charset="0"/>
              </a:rPr>
              <a:t>Усього</a:t>
            </a:r>
            <a:r>
              <a:rPr lang="ru-RU" sz="4800" b="1" i="1" dirty="0">
                <a:latin typeface="Times New Roman" panose="02020603050405020304" pitchFamily="18" charset="0"/>
                <a:cs typeface="Times New Roman" panose="02020603050405020304" pitchFamily="18" charset="0"/>
              </a:rPr>
              <a:t> на </a:t>
            </a:r>
            <a:r>
              <a:rPr lang="ru-RU" sz="4800" b="1" i="1" dirty="0" err="1">
                <a:latin typeface="Times New Roman" panose="02020603050405020304" pitchFamily="18" charset="0"/>
                <a:cs typeface="Times New Roman" panose="02020603050405020304" pitchFamily="18" charset="0"/>
              </a:rPr>
              <a:t>рік</a:t>
            </a:r>
            <a:r>
              <a:rPr lang="ru-RU" sz="4800" b="1" i="1" dirty="0">
                <a:latin typeface="Times New Roman" panose="02020603050405020304" pitchFamily="18" charset="0"/>
                <a:cs typeface="Times New Roman" panose="02020603050405020304" pitchFamily="18" charset="0"/>
              </a:rPr>
              <a:t>   </a:t>
            </a:r>
            <a:r>
              <a:rPr lang="uk-UA" sz="4800" b="1" i="1" dirty="0">
                <a:latin typeface="Times New Roman" panose="02020603050405020304" pitchFamily="18" charset="0"/>
                <a:cs typeface="Times New Roman" panose="02020603050405020304" pitchFamily="18" charset="0"/>
              </a:rPr>
              <a:t>3 166 100,00</a:t>
            </a:r>
            <a:r>
              <a:rPr lang="ru-RU" sz="4800" b="1" i="1" dirty="0">
                <a:latin typeface="Times New Roman" panose="02020603050405020304" pitchFamily="18" charset="0"/>
                <a:cs typeface="Times New Roman" panose="02020603050405020304" pitchFamily="18" charset="0"/>
              </a:rPr>
              <a:t> </a:t>
            </a:r>
            <a:r>
              <a:rPr lang="ru-RU" sz="4800" b="1" i="1" dirty="0" err="1">
                <a:latin typeface="Times New Roman" panose="02020603050405020304" pitchFamily="18" charset="0"/>
                <a:cs typeface="Times New Roman" panose="02020603050405020304" pitchFamily="18" charset="0"/>
              </a:rPr>
              <a:t>гр</a:t>
            </a:r>
            <a:r>
              <a:rPr lang="uk-UA" sz="4800" b="1" i="1" dirty="0">
                <a:latin typeface="Times New Roman" panose="02020603050405020304" pitchFamily="18" charset="0"/>
                <a:cs typeface="Times New Roman" panose="02020603050405020304" pitchFamily="18" charset="0"/>
              </a:rPr>
              <a:t>н</a:t>
            </a:r>
            <a:endParaRPr lang="uk-UA" sz="4800" dirty="0">
              <a:latin typeface="Times New Roman" panose="02020603050405020304" pitchFamily="18" charset="0"/>
              <a:cs typeface="Times New Roman" panose="02020603050405020304" pitchFamily="18" charset="0"/>
            </a:endParaRPr>
          </a:p>
          <a:p>
            <a:pPr fontAlgn="base"/>
            <a:r>
              <a:rPr lang="uk-UA" sz="4800" b="1" dirty="0">
                <a:latin typeface="Times New Roman" panose="02020603050405020304" pitchFamily="18" charset="0"/>
                <a:cs typeface="Times New Roman" panose="02020603050405020304" pitchFamily="18" charset="0"/>
              </a:rPr>
              <a:t>оплата праці і нарахування  на заробітну  плату</a:t>
            </a:r>
            <a:r>
              <a:rPr lang="uk-UA" sz="4800" b="1" i="1" dirty="0">
                <a:latin typeface="Times New Roman" panose="02020603050405020304" pitchFamily="18" charset="0"/>
                <a:cs typeface="Times New Roman" panose="02020603050405020304" pitchFamily="18" charset="0"/>
              </a:rPr>
              <a:t> -  1 648 000 грн</a:t>
            </a:r>
            <a:endParaRPr lang="uk-UA" sz="4800" dirty="0">
              <a:latin typeface="Times New Roman" panose="02020603050405020304" pitchFamily="18" charset="0"/>
              <a:cs typeface="Times New Roman" panose="02020603050405020304" pitchFamily="18" charset="0"/>
            </a:endParaRPr>
          </a:p>
          <a:p>
            <a:r>
              <a:rPr lang="uk-UA" sz="4800" b="1" dirty="0">
                <a:latin typeface="Times New Roman" panose="02020603050405020304" pitchFamily="18" charset="0"/>
                <a:cs typeface="Times New Roman" panose="02020603050405020304" pitchFamily="18" charset="0"/>
              </a:rPr>
              <a:t>Використання товарів  і послуг–   1 518 070: </a:t>
            </a:r>
            <a:endParaRPr lang="uk-UA" sz="4800" dirty="0">
              <a:latin typeface="Times New Roman" panose="02020603050405020304" pitchFamily="18" charset="0"/>
              <a:cs typeface="Times New Roman" panose="02020603050405020304" pitchFamily="18" charset="0"/>
            </a:endParaRPr>
          </a:p>
          <a:p>
            <a:r>
              <a:rPr lang="uk-UA" sz="4800" b="1" dirty="0">
                <a:latin typeface="Times New Roman" panose="02020603050405020304" pitchFamily="18" charset="0"/>
                <a:cs typeface="Times New Roman" panose="02020603050405020304" pitchFamily="18" charset="0"/>
              </a:rPr>
              <a:t>- </a:t>
            </a:r>
            <a:r>
              <a:rPr lang="uk-UA" sz="4800" dirty="0">
                <a:latin typeface="Times New Roman" panose="02020603050405020304" pitchFamily="18" charset="0"/>
                <a:cs typeface="Times New Roman" panose="02020603050405020304" pitchFamily="18" charset="0"/>
              </a:rPr>
              <a:t>предмети, матеріали, обладнання та інвентар – 59 700 </a:t>
            </a:r>
            <a:r>
              <a:rPr lang="uk-UA" sz="4800" dirty="0" smtClean="0">
                <a:latin typeface="Times New Roman" panose="02020603050405020304" pitchFamily="18" charset="0"/>
                <a:cs typeface="Times New Roman" panose="02020603050405020304" pitchFamily="18" charset="0"/>
              </a:rPr>
              <a:t>грн                     </a:t>
            </a:r>
            <a:r>
              <a:rPr lang="uk-UA" sz="4800" b="1" dirty="0" smtClean="0">
                <a:latin typeface="Times New Roman" panose="02020603050405020304" pitchFamily="18" charset="0"/>
                <a:cs typeface="Times New Roman" panose="02020603050405020304" pitchFamily="18" charset="0"/>
              </a:rPr>
              <a:t>- </a:t>
            </a:r>
            <a:r>
              <a:rPr lang="uk-UA" sz="4800" dirty="0">
                <a:latin typeface="Times New Roman" panose="02020603050405020304" pitchFamily="18" charset="0"/>
                <a:cs typeface="Times New Roman" panose="02020603050405020304" pitchFamily="18" charset="0"/>
              </a:rPr>
              <a:t>медикаменти -   2 200-00</a:t>
            </a:r>
          </a:p>
          <a:p>
            <a:r>
              <a:rPr lang="uk-UA" sz="4800" dirty="0">
                <a:latin typeface="Times New Roman" panose="02020603050405020304" pitchFamily="18" charset="0"/>
                <a:cs typeface="Times New Roman" panose="02020603050405020304" pitchFamily="18" charset="0"/>
              </a:rPr>
              <a:t>- продукти харчування- 266 800 </a:t>
            </a:r>
            <a:r>
              <a:rPr lang="uk-UA" sz="4800" dirty="0" smtClean="0">
                <a:latin typeface="Times New Roman" panose="02020603050405020304" pitchFamily="18" charset="0"/>
                <a:cs typeface="Times New Roman" panose="02020603050405020304" pitchFamily="18" charset="0"/>
              </a:rPr>
              <a:t>                                 - </a:t>
            </a:r>
            <a:r>
              <a:rPr lang="uk-UA" sz="4800" dirty="0">
                <a:latin typeface="Times New Roman" panose="02020603050405020304" pitchFamily="18" charset="0"/>
                <a:cs typeface="Times New Roman" panose="02020603050405020304" pitchFamily="18" charset="0"/>
              </a:rPr>
              <a:t>оплата послуг (крім комунальних) – 98 370 грн</a:t>
            </a:r>
          </a:p>
          <a:p>
            <a:r>
              <a:rPr lang="uk-UA" sz="4800" b="1" dirty="0">
                <a:latin typeface="Times New Roman" panose="02020603050405020304" pitchFamily="18" charset="0"/>
                <a:cs typeface="Times New Roman" panose="02020603050405020304" pitchFamily="18" charset="0"/>
              </a:rPr>
              <a:t>комунальні послуг та енергоносіїв – 1 091 000:</a:t>
            </a:r>
            <a:endParaRPr lang="uk-UA" sz="4800" dirty="0">
              <a:latin typeface="Times New Roman" panose="02020603050405020304" pitchFamily="18" charset="0"/>
              <a:cs typeface="Times New Roman" panose="02020603050405020304" pitchFamily="18" charset="0"/>
            </a:endParaRPr>
          </a:p>
          <a:p>
            <a:r>
              <a:rPr lang="uk-UA" sz="4800" dirty="0">
                <a:latin typeface="Times New Roman" panose="02020603050405020304" pitchFamily="18" charset="0"/>
                <a:cs typeface="Times New Roman" panose="02020603050405020304" pitchFamily="18" charset="0"/>
              </a:rPr>
              <a:t>- водопостачання та водовідведення – 90 000 </a:t>
            </a:r>
            <a:r>
              <a:rPr lang="uk-UA" sz="4800" dirty="0" smtClean="0">
                <a:latin typeface="Times New Roman" panose="02020603050405020304" pitchFamily="18" charset="0"/>
                <a:cs typeface="Times New Roman" panose="02020603050405020304" pitchFamily="18" charset="0"/>
              </a:rPr>
              <a:t>грн                                     - </a:t>
            </a:r>
            <a:r>
              <a:rPr lang="uk-UA" sz="4800" dirty="0">
                <a:latin typeface="Times New Roman" panose="02020603050405020304" pitchFamily="18" charset="0"/>
                <a:cs typeface="Times New Roman" panose="02020603050405020304" pitchFamily="18" charset="0"/>
              </a:rPr>
              <a:t>електроенергія – 200 000 грн</a:t>
            </a:r>
          </a:p>
          <a:p>
            <a:r>
              <a:rPr lang="uk-UA" sz="4800" dirty="0">
                <a:latin typeface="Times New Roman" panose="02020603050405020304" pitchFamily="18" charset="0"/>
                <a:cs typeface="Times New Roman" panose="02020603050405020304" pitchFamily="18" charset="0"/>
              </a:rPr>
              <a:t>- оплата природнього газу – 782 000 </a:t>
            </a:r>
            <a:r>
              <a:rPr lang="uk-UA" sz="4800" dirty="0" smtClean="0">
                <a:latin typeface="Times New Roman" panose="02020603050405020304" pitchFamily="18" charset="0"/>
                <a:cs typeface="Times New Roman" panose="02020603050405020304" pitchFamily="18" charset="0"/>
              </a:rPr>
              <a:t>грн                                    - </a:t>
            </a:r>
            <a:r>
              <a:rPr lang="uk-UA" sz="4800" dirty="0">
                <a:latin typeface="Times New Roman" panose="02020603050405020304" pitchFamily="18" charset="0"/>
                <a:cs typeface="Times New Roman" panose="02020603050405020304" pitchFamily="18" charset="0"/>
              </a:rPr>
              <a:t>інші комунальні послуги – 19 000 грн</a:t>
            </a:r>
          </a:p>
          <a:p>
            <a:r>
              <a:rPr lang="uk-UA" sz="4800" dirty="0">
                <a:latin typeface="Times New Roman" panose="02020603050405020304" pitchFamily="18" charset="0"/>
                <a:cs typeface="Times New Roman" panose="02020603050405020304" pitchFamily="18" charset="0"/>
              </a:rPr>
              <a:t>- оплата комунальних послуг та енергоносіїв  1 091 000 -00 грн</a:t>
            </a:r>
          </a:p>
          <a:p>
            <a:pPr fontAlgn="base"/>
            <a:r>
              <a:rPr lang="uk-UA" sz="4800" b="1" dirty="0" smtClean="0"/>
              <a:t>За </a:t>
            </a:r>
            <a:r>
              <a:rPr lang="uk-UA" sz="4800" b="1" dirty="0"/>
              <a:t>бюджетні </a:t>
            </a:r>
            <a:r>
              <a:rPr lang="uk-UA" sz="4800" b="1" dirty="0" smtClean="0"/>
              <a:t>кошти закуплено:  на загальну суму  86 059.72 грн </a:t>
            </a:r>
          </a:p>
          <a:p>
            <a:pPr fontAlgn="base"/>
            <a:r>
              <a:rPr lang="uk-UA" sz="4800" b="1" dirty="0" smtClean="0"/>
              <a:t>Махрові </a:t>
            </a:r>
            <a:r>
              <a:rPr lang="uk-UA" sz="4800" b="1" dirty="0"/>
              <a:t>рушники (30 шт.) -</a:t>
            </a:r>
            <a:r>
              <a:rPr lang="uk-UA" sz="4800" b="1" dirty="0" smtClean="0"/>
              <a:t>1692.00 грн, Підковдри (10 шт.) -2346.00 грн, Простирадло (10 шт.) – 1026.00 грн,</a:t>
            </a:r>
          </a:p>
          <a:p>
            <a:pPr marL="0" indent="0" fontAlgn="base">
              <a:buNone/>
            </a:pPr>
            <a:r>
              <a:rPr lang="uk-UA" sz="4800" b="1" dirty="0" smtClean="0"/>
              <a:t>Наволочки (10 шт.) -624.00 грн,  Драбина 3 секційна – 13 700.00 грн, </a:t>
            </a:r>
            <a:r>
              <a:rPr lang="uk-UA" sz="4800" b="1" dirty="0"/>
              <a:t>Мегафон – 2975.00 </a:t>
            </a:r>
            <a:r>
              <a:rPr lang="uk-UA" sz="4800" b="1" dirty="0" smtClean="0"/>
              <a:t>грн</a:t>
            </a:r>
          </a:p>
          <a:p>
            <a:pPr fontAlgn="base"/>
            <a:r>
              <a:rPr lang="uk-UA" sz="4800" b="1" dirty="0" smtClean="0"/>
              <a:t>Комплект захисного одягу – 2 793.00 грн, </a:t>
            </a:r>
            <a:r>
              <a:rPr lang="uk-UA" sz="4800" b="1" dirty="0"/>
              <a:t>Канцтоварів на  4 363.44- грн, </a:t>
            </a:r>
            <a:endParaRPr lang="uk-UA" sz="4800" b="1" dirty="0" smtClean="0"/>
          </a:p>
          <a:p>
            <a:pPr lvl="0" fontAlgn="base"/>
            <a:r>
              <a:rPr lang="uk-UA" sz="4800" b="1" dirty="0" smtClean="0"/>
              <a:t>Стільці дитячі (10 шт.) та столи (2 шт.) -9320.00 грн</a:t>
            </a:r>
          </a:p>
          <a:p>
            <a:pPr lvl="0" fontAlgn="base"/>
            <a:r>
              <a:rPr lang="uk-UA" sz="4800" b="1" dirty="0" smtClean="0"/>
              <a:t>Пожежне комплектування у найпростіше укриття – 2 377.62 грн</a:t>
            </a:r>
          </a:p>
          <a:p>
            <a:pPr lvl="0" fontAlgn="base"/>
            <a:r>
              <a:rPr lang="uk-UA" sz="4800" b="1" dirty="0" smtClean="0"/>
              <a:t>Робочий інвентар для прибирання території, інструменти, будівельні матеріали  – 11 307.78 грн</a:t>
            </a:r>
          </a:p>
          <a:p>
            <a:pPr lvl="8" fontAlgn="base"/>
            <a:r>
              <a:rPr lang="uk-UA" sz="4800" b="1" dirty="0" smtClean="0"/>
              <a:t>Ліхтарі, розетки, продовжувачі  - 5415 грн.</a:t>
            </a:r>
          </a:p>
          <a:p>
            <a:pPr lvl="8" fontAlgn="base"/>
            <a:r>
              <a:rPr lang="uk-UA" sz="4800" b="1" dirty="0" smtClean="0"/>
              <a:t>Комплектуючі до сантехніки – 3587 грн, </a:t>
            </a:r>
            <a:r>
              <a:rPr lang="uk-UA" sz="4800" b="1" dirty="0"/>
              <a:t>Миючих засобів на  14530.60 </a:t>
            </a:r>
            <a:r>
              <a:rPr lang="uk-UA" sz="4800" b="1" dirty="0" smtClean="0"/>
              <a:t>грн</a:t>
            </a:r>
          </a:p>
          <a:p>
            <a:pPr lvl="8" fontAlgn="base"/>
            <a:r>
              <a:rPr lang="uk-UA" sz="4800" b="1" dirty="0" smtClean="0"/>
              <a:t>Туалетний папір, паперові  серветки, рушники паперові  - 6 702. 88 грн</a:t>
            </a:r>
          </a:p>
          <a:p>
            <a:pPr rtl="0"/>
            <a:endParaRPr lang="uk-UA" dirty="0"/>
          </a:p>
        </p:txBody>
      </p:sp>
      <p:sp>
        <p:nvSpPr>
          <p:cNvPr id="4" name="Місце для тексту 3"/>
          <p:cNvSpPr>
            <a:spLocks noGrp="1"/>
          </p:cNvSpPr>
          <p:nvPr>
            <p:ph type="body" sz="half" idx="2"/>
          </p:nvPr>
        </p:nvSpPr>
        <p:spPr>
          <a:xfrm>
            <a:off x="7752184" y="1745701"/>
            <a:ext cx="4439816" cy="5112300"/>
          </a:xfrm>
        </p:spPr>
        <p:txBody>
          <a:bodyPr rtlCol="0">
            <a:noAutofit/>
          </a:bodyPr>
          <a:lstStyle/>
          <a:p>
            <a:pPr rtl="0"/>
            <a:r>
              <a:rPr lang="uk-UA" b="1" dirty="0" smtClean="0"/>
              <a:t>Генератор – 320 000 грн</a:t>
            </a:r>
          </a:p>
          <a:p>
            <a:r>
              <a:rPr lang="uk-UA" b="1" dirty="0" smtClean="0"/>
              <a:t> *ємності </a:t>
            </a:r>
            <a:r>
              <a:rPr lang="uk-UA" b="1" dirty="0"/>
              <a:t>для паливно-мастильних </a:t>
            </a:r>
            <a:r>
              <a:rPr lang="uk-UA" b="1" dirty="0" err="1" smtClean="0"/>
              <a:t>мтеріалів</a:t>
            </a:r>
            <a:r>
              <a:rPr lang="uk-UA" b="1" dirty="0" smtClean="0"/>
              <a:t> </a:t>
            </a:r>
            <a:r>
              <a:rPr lang="uk-UA" b="1" dirty="0"/>
              <a:t>– 600 грн, </a:t>
            </a:r>
            <a:endParaRPr lang="uk-UA" b="1" dirty="0" smtClean="0"/>
          </a:p>
          <a:p>
            <a:r>
              <a:rPr lang="uk-UA" b="1" dirty="0"/>
              <a:t>*</a:t>
            </a:r>
            <a:r>
              <a:rPr lang="uk-UA" b="1" dirty="0" smtClean="0"/>
              <a:t>футболки </a:t>
            </a:r>
            <a:r>
              <a:rPr lang="uk-UA" b="1" dirty="0"/>
              <a:t>та шорти для різноманітних заходів – 4500 грн, </a:t>
            </a:r>
            <a:endParaRPr lang="uk-UA" b="1" dirty="0" smtClean="0"/>
          </a:p>
          <a:p>
            <a:r>
              <a:rPr lang="uk-UA" b="1" dirty="0" smtClean="0"/>
              <a:t>*ноутбук - </a:t>
            </a:r>
            <a:r>
              <a:rPr lang="uk-UA" b="1" dirty="0"/>
              <a:t>6 000 грн</a:t>
            </a:r>
            <a:r>
              <a:rPr lang="uk-UA" b="1" dirty="0" smtClean="0"/>
              <a:t>.,</a:t>
            </a:r>
          </a:p>
          <a:p>
            <a:r>
              <a:rPr lang="uk-UA" b="1" dirty="0" smtClean="0"/>
              <a:t>*Комплектуючі до паро конвекційної духовки - </a:t>
            </a:r>
            <a:r>
              <a:rPr lang="uk-UA" b="1" dirty="0"/>
              <a:t>2300 грн, </a:t>
            </a:r>
            <a:endParaRPr lang="uk-UA" b="1" dirty="0" smtClean="0"/>
          </a:p>
          <a:p>
            <a:r>
              <a:rPr lang="uk-UA" b="1" dirty="0" err="1" smtClean="0"/>
              <a:t>ламінатор</a:t>
            </a:r>
            <a:r>
              <a:rPr lang="uk-UA" b="1" dirty="0" smtClean="0"/>
              <a:t> -  </a:t>
            </a:r>
            <a:r>
              <a:rPr lang="uk-UA" b="1" dirty="0"/>
              <a:t>3547 </a:t>
            </a:r>
            <a:r>
              <a:rPr lang="uk-UA" b="1" dirty="0" smtClean="0"/>
              <a:t>грн. </a:t>
            </a:r>
          </a:p>
          <a:p>
            <a:r>
              <a:rPr lang="uk-UA" b="1" dirty="0" smtClean="0"/>
              <a:t>* дитячі </a:t>
            </a:r>
            <a:r>
              <a:rPr lang="uk-UA" b="1" dirty="0"/>
              <a:t>канцелярські товари (пластилін, кольорові олівці, папір та картон кольоровий, фарби)-5600 грн</a:t>
            </a:r>
            <a:r>
              <a:rPr lang="uk-UA" b="1" dirty="0" smtClean="0"/>
              <a:t>.,</a:t>
            </a:r>
          </a:p>
          <a:p>
            <a:pPr marL="285750" indent="-285750">
              <a:buFont typeface="Arial" panose="020B0604020202020204" pitchFamily="34" charset="0"/>
              <a:buChar char="•"/>
            </a:pPr>
            <a:r>
              <a:rPr lang="uk-UA" b="1" dirty="0" smtClean="0"/>
              <a:t>продукти </a:t>
            </a:r>
            <a:r>
              <a:rPr lang="uk-UA" b="1" dirty="0"/>
              <a:t>харчування на суму 8 860 </a:t>
            </a:r>
            <a:r>
              <a:rPr lang="uk-UA" b="1" dirty="0" smtClean="0"/>
              <a:t>грн.</a:t>
            </a:r>
          </a:p>
          <a:p>
            <a:pPr marL="285750" indent="-285750">
              <a:buFont typeface="Arial" panose="020B0604020202020204" pitchFamily="34" charset="0"/>
              <a:buChar char="•"/>
            </a:pPr>
            <a:r>
              <a:rPr lang="uk-UA" b="1" dirty="0" smtClean="0"/>
              <a:t>Подарунки на свято Миколая – 2 786 грн </a:t>
            </a:r>
            <a:endParaRPr lang="uk-UA" b="1" dirty="0"/>
          </a:p>
        </p:txBody>
      </p:sp>
      <p:pic>
        <p:nvPicPr>
          <p:cNvPr id="5" name="Рисунок 4"/>
          <p:cNvPicPr>
            <a:picLocks noChangeAspect="1"/>
          </p:cNvPicPr>
          <p:nvPr/>
        </p:nvPicPr>
        <p:blipFill>
          <a:blip r:embed="rId3"/>
          <a:stretch>
            <a:fillRect/>
          </a:stretch>
        </p:blipFill>
        <p:spPr>
          <a:xfrm>
            <a:off x="7896200" y="71740"/>
            <a:ext cx="1619250" cy="1619250"/>
          </a:xfrm>
          <a:prstGeom prst="rect">
            <a:avLst/>
          </a:prstGeom>
        </p:spPr>
      </p:pic>
      <p:pic>
        <p:nvPicPr>
          <p:cNvPr id="6" name="Рисунок 5"/>
          <p:cNvPicPr>
            <a:picLocks noChangeAspect="1"/>
          </p:cNvPicPr>
          <p:nvPr/>
        </p:nvPicPr>
        <p:blipFill>
          <a:blip r:embed="rId4"/>
          <a:stretch>
            <a:fillRect/>
          </a:stretch>
        </p:blipFill>
        <p:spPr>
          <a:xfrm>
            <a:off x="119336" y="5085184"/>
            <a:ext cx="1656184" cy="1629916"/>
          </a:xfrm>
          <a:prstGeom prst="rect">
            <a:avLst/>
          </a:prstGeom>
        </p:spPr>
      </p:pic>
    </p:spTree>
    <p:extLst>
      <p:ext uri="{BB962C8B-B14F-4D97-AF65-F5344CB8AC3E}">
        <p14:creationId xmlns:p14="http://schemas.microsoft.com/office/powerpoint/2010/main" val="3032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r>
              <a:rPr lang="uk-UA" sz="31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Батьки старшої групи придбали для групи: </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дидактичні ігри, візочки-іграшкові, і</a:t>
            </a:r>
            <a:r>
              <a:rPr lang="uk-UA"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грові </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набори майстерні для хлопчиків,  лікарня, стоматологія, набори овочів та фруктів, </a:t>
            </a:r>
            <a:r>
              <a:rPr lang="uk-UA" sz="2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лего</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DUPLO</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клей-пістолет, скатертини корзини для зберігання іграшок, бокси для роздаткових матеріалів, </a:t>
            </a:r>
            <a:r>
              <a:rPr lang="uk-UA" sz="2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фліпчарт</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JBL </a:t>
            </a:r>
            <a:r>
              <a:rPr lang="uk-UA"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колонку, канцелярські товари, пластиковий посуд. Допомогли придбати атрибутику до випускного свята  Купили модульний спортивний центр та килим для музичної зали, наклейки на сходову клітку – </a:t>
            </a:r>
            <a:r>
              <a:rPr lang="uk-UA" sz="31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загальна сума  26 560 грн.</a:t>
            </a:r>
            <a:r>
              <a:rPr lang="uk-UA"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uk-UA"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Місце для вмісту 3"/>
          <p:cNvPicPr>
            <a:picLocks noGrp="1" noChangeAspect="1"/>
          </p:cNvPicPr>
          <p:nvPr>
            <p:ph idx="1"/>
          </p:nvPr>
        </p:nvPicPr>
        <p:blipFill>
          <a:blip r:embed="rId3"/>
          <a:stretch>
            <a:fillRect/>
          </a:stretch>
        </p:blipFill>
        <p:spPr>
          <a:xfrm>
            <a:off x="551384" y="1988840"/>
            <a:ext cx="1944215" cy="1921693"/>
          </a:xfrm>
          <a:prstGeom prst="rect">
            <a:avLst/>
          </a:prstGeom>
        </p:spPr>
      </p:pic>
      <p:pic>
        <p:nvPicPr>
          <p:cNvPr id="5" name="Рисунок 4"/>
          <p:cNvPicPr>
            <a:picLocks noChangeAspect="1"/>
          </p:cNvPicPr>
          <p:nvPr/>
        </p:nvPicPr>
        <p:blipFill>
          <a:blip r:embed="rId4"/>
          <a:stretch>
            <a:fillRect/>
          </a:stretch>
        </p:blipFill>
        <p:spPr>
          <a:xfrm>
            <a:off x="2207568" y="3068960"/>
            <a:ext cx="2376264" cy="2124236"/>
          </a:xfrm>
          <a:prstGeom prst="rect">
            <a:avLst/>
          </a:prstGeom>
        </p:spPr>
      </p:pic>
      <p:pic>
        <p:nvPicPr>
          <p:cNvPr id="6" name="Рисунок 5"/>
          <p:cNvPicPr>
            <a:picLocks noChangeAspect="1"/>
          </p:cNvPicPr>
          <p:nvPr/>
        </p:nvPicPr>
        <p:blipFill>
          <a:blip r:embed="rId5"/>
          <a:stretch>
            <a:fillRect/>
          </a:stretch>
        </p:blipFill>
        <p:spPr>
          <a:xfrm>
            <a:off x="4689672" y="1988790"/>
            <a:ext cx="2918496" cy="2448322"/>
          </a:xfrm>
          <a:prstGeom prst="rect">
            <a:avLst/>
          </a:prstGeom>
        </p:spPr>
      </p:pic>
      <p:pic>
        <p:nvPicPr>
          <p:cNvPr id="7" name="Рисунок 6"/>
          <p:cNvPicPr>
            <a:picLocks noChangeAspect="1"/>
          </p:cNvPicPr>
          <p:nvPr/>
        </p:nvPicPr>
        <p:blipFill>
          <a:blip r:embed="rId6"/>
          <a:stretch>
            <a:fillRect/>
          </a:stretch>
        </p:blipFill>
        <p:spPr>
          <a:xfrm>
            <a:off x="6215336" y="4691702"/>
            <a:ext cx="1584176" cy="1704601"/>
          </a:xfrm>
          <a:prstGeom prst="rect">
            <a:avLst/>
          </a:prstGeom>
        </p:spPr>
      </p:pic>
      <p:pic>
        <p:nvPicPr>
          <p:cNvPr id="8" name="Рисунок 7"/>
          <p:cNvPicPr>
            <a:picLocks noChangeAspect="1"/>
          </p:cNvPicPr>
          <p:nvPr/>
        </p:nvPicPr>
        <p:blipFill>
          <a:blip r:embed="rId7"/>
          <a:stretch>
            <a:fillRect/>
          </a:stretch>
        </p:blipFill>
        <p:spPr>
          <a:xfrm>
            <a:off x="8256240" y="4437112"/>
            <a:ext cx="3740251" cy="2317335"/>
          </a:xfrm>
          <a:prstGeom prst="rect">
            <a:avLst/>
          </a:prstGeom>
        </p:spPr>
      </p:pic>
      <p:pic>
        <p:nvPicPr>
          <p:cNvPr id="9" name="Рисунок 8"/>
          <p:cNvPicPr>
            <a:picLocks noChangeAspect="1"/>
          </p:cNvPicPr>
          <p:nvPr/>
        </p:nvPicPr>
        <p:blipFill>
          <a:blip r:embed="rId8"/>
          <a:stretch>
            <a:fillRect/>
          </a:stretch>
        </p:blipFill>
        <p:spPr>
          <a:xfrm>
            <a:off x="7799512" y="2083625"/>
            <a:ext cx="3841104" cy="2065709"/>
          </a:xfrm>
          <a:prstGeom prst="rect">
            <a:avLst/>
          </a:prstGeom>
        </p:spPr>
      </p:pic>
      <p:pic>
        <p:nvPicPr>
          <p:cNvPr id="10" name="Рисунок 9"/>
          <p:cNvPicPr>
            <a:picLocks noChangeAspect="1"/>
          </p:cNvPicPr>
          <p:nvPr/>
        </p:nvPicPr>
        <p:blipFill>
          <a:blip r:embed="rId9"/>
          <a:stretch>
            <a:fillRect/>
          </a:stretch>
        </p:blipFill>
        <p:spPr>
          <a:xfrm>
            <a:off x="186260" y="4333559"/>
            <a:ext cx="2386433" cy="2420888"/>
          </a:xfrm>
          <a:prstGeom prst="rect">
            <a:avLst/>
          </a:prstGeom>
        </p:spPr>
      </p:pic>
      <p:pic>
        <p:nvPicPr>
          <p:cNvPr id="11" name="Рисунок 10"/>
          <p:cNvPicPr>
            <a:picLocks noChangeAspect="1"/>
          </p:cNvPicPr>
          <p:nvPr/>
        </p:nvPicPr>
        <p:blipFill>
          <a:blip r:embed="rId10"/>
          <a:stretch>
            <a:fillRect/>
          </a:stretch>
        </p:blipFill>
        <p:spPr>
          <a:xfrm>
            <a:off x="4252438" y="5341724"/>
            <a:ext cx="1723107" cy="1412723"/>
          </a:xfrm>
          <a:prstGeom prst="rect">
            <a:avLst/>
          </a:prstGeom>
        </p:spPr>
      </p:pic>
      <p:pic>
        <p:nvPicPr>
          <p:cNvPr id="12" name="Рисунок 11"/>
          <p:cNvPicPr>
            <a:picLocks noChangeAspect="1"/>
          </p:cNvPicPr>
          <p:nvPr/>
        </p:nvPicPr>
        <p:blipFill>
          <a:blip r:embed="rId11"/>
          <a:stretch>
            <a:fillRect/>
          </a:stretch>
        </p:blipFill>
        <p:spPr>
          <a:xfrm>
            <a:off x="3836273" y="5193197"/>
            <a:ext cx="2259727" cy="1709778"/>
          </a:xfrm>
          <a:prstGeom prst="rect">
            <a:avLst/>
          </a:prstGeom>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Місто">
  <a:themeElements>
    <a:clrScheme name="Місто">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іст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істо">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Тема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15C6C-6BB6-4DB6-B7D6-7F14EAB2CC5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0262f94-9f35-4ac3-9a90-690165a166b7"/>
    <ds:schemaRef ds:uri="http://purl.org/dc/terms/"/>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3446</TotalTime>
  <Words>897</Words>
  <Application>Microsoft Office PowerPoint</Application>
  <PresentationFormat>Широкий екран</PresentationFormat>
  <Paragraphs>87</Paragraphs>
  <Slides>14</Slides>
  <Notes>8</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14</vt:i4>
      </vt:variant>
    </vt:vector>
  </HeadingPairs>
  <TitlesOfParts>
    <vt:vector size="19" baseType="lpstr">
      <vt:lpstr>Arial</vt:lpstr>
      <vt:lpstr>Calibri Light</vt:lpstr>
      <vt:lpstr>Times New Roman</vt:lpstr>
      <vt:lpstr>Tw Cen MT Condensed</vt:lpstr>
      <vt:lpstr>Місто</vt:lpstr>
      <vt:lpstr> Діти повинні жити у світі краси, гри, казки, музики, малюнка, фантазії, творчості. Василь СУХОМЛИНСЬКИЙ </vt:lpstr>
      <vt:lpstr> Мета: подальше утвердження відкритої і демократичної державно-громадської системи управління закладом дошкільної освіти,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vt:lpstr>
      <vt:lpstr>У 2023/2024 навчальному році педагогічний колектив працював над такими завданнями визначиними на рівні держави:</vt:lpstr>
      <vt:lpstr>Презентація PowerPoint</vt:lpstr>
      <vt:lpstr>У  ЗДОЯС № 7 працює 15 осіб. З них 7 педагогів та 8 працівників обслуговуючого персоналу.  В закладі постійно  удосконалюється творчий потенціал кожного педагога. Створюються умови для безперервного підвищення фахового рівня. Так окрім курсі підвищення кваліфікаціїї при  ТКМЦНОІМ     Галина БАГРІЙ                                                             Уляна БОГІВ   </vt:lpstr>
      <vt:lpstr>Презентація PowerPoint</vt:lpstr>
      <vt:lpstr>Презентація PowerPoint</vt:lpstr>
      <vt:lpstr>Завдяки співпраці ТЗДОЯС з Тернопільсько Збірівською  Архієпархією УГКЦ</vt:lpstr>
      <vt:lpstr>Батьки старшої групи придбали для групи: дидактичні ігри, візочки-іграшкові, ігрові набори майстерні для хлопчиків,  лікарня, стоматологія, набори овочів та фруктів, лего DUPLO, клей-пістолет, скатертини корзини для зберігання іграшок, бокси для роздаткових матеріалів, фліпчарт, JBL колонку, канцелярські товари, пластиковий посуд. Допомогли придбати атрибутику до випускного свята  Купили модульний спортивний центр та килим для музичної зали, наклейки на сходову клітку – загальна сума  26 560 грн. </vt:lpstr>
      <vt:lpstr>Батьки молодшої групи придбали на групу: килим, прорезинене покриття в укриття, бокси та корзини для іграшок, дидактичні ігри, іграшки для рольових ігор-це лікарня, перукарня, майстерня для хлопців, набори для овочів і фруктів, канцелярське приладдя, поновили груповий посуд, дошку фліпчарт – загальна сума 21 600 грн</vt:lpstr>
      <vt:lpstr>Презентація PowerPoint</vt:lpstr>
      <vt:lpstr>Презентація PowerPoint</vt:lpstr>
      <vt:lpstr>Презентація PowerPoint</vt:lpstr>
      <vt:lpstr>Презентація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Макет заголовка</dc:title>
  <dc:creator>Адмін</dc:creator>
  <cp:keywords/>
  <cp:lastModifiedBy>Адмін</cp:lastModifiedBy>
  <cp:revision>73</cp:revision>
  <dcterms:created xsi:type="dcterms:W3CDTF">2024-06-16T12:47:07Z</dcterms:created>
  <dcterms:modified xsi:type="dcterms:W3CDTF">2024-10-22T12:19:02Z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