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9" r:id="rId14"/>
    <p:sldId id="268"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274" autoAdjust="0"/>
  </p:normalViewPr>
  <p:slideViewPr>
    <p:cSldViewPr snapToGrid="0">
      <p:cViewPr varScale="1">
        <p:scale>
          <a:sx n="48" d="100"/>
          <a:sy n="48" d="100"/>
        </p:scale>
        <p:origin x="3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uk-UA" smtClean="0"/>
              <a:t>Зразок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Клацніть, щоб редагувати стиль зразка підзаголовка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5CCF891-EB23-4A0F-9AC4-C7311BABAD2E}" type="datetimeFigureOut">
              <a:rPr lang="uk-UA" smtClean="0"/>
              <a:t>22.10.2024</a:t>
            </a:fld>
            <a:endParaRPr lang="uk-UA"/>
          </a:p>
        </p:txBody>
      </p:sp>
      <p:sp>
        <p:nvSpPr>
          <p:cNvPr id="5" name="Footer Placeholder 4"/>
          <p:cNvSpPr>
            <a:spLocks noGrp="1"/>
          </p:cNvSpPr>
          <p:nvPr>
            <p:ph type="ftr" sz="quarter" idx="11"/>
          </p:nvPr>
        </p:nvSpPr>
        <p:spPr>
          <a:xfrm>
            <a:off x="2692397" y="5037663"/>
            <a:ext cx="5214635" cy="279400"/>
          </a:xfrm>
        </p:spPr>
        <p:txBody>
          <a:bodyPr/>
          <a:lstStyle/>
          <a:p>
            <a:endParaRPr lang="uk-UA"/>
          </a:p>
        </p:txBody>
      </p:sp>
      <p:sp>
        <p:nvSpPr>
          <p:cNvPr id="6" name="Slide Number Placeholder 5"/>
          <p:cNvSpPr>
            <a:spLocks noGrp="1"/>
          </p:cNvSpPr>
          <p:nvPr>
            <p:ph type="sldNum" sz="quarter" idx="12"/>
          </p:nvPr>
        </p:nvSpPr>
        <p:spPr>
          <a:xfrm>
            <a:off x="8956900" y="5037663"/>
            <a:ext cx="551167" cy="279400"/>
          </a:xfrm>
        </p:spPr>
        <p:txBody>
          <a:bodyPr/>
          <a:lstStyle/>
          <a:p>
            <a:fld id="{2EA56D19-9512-445D-A83D-77E11D4E64BF}" type="slidenum">
              <a:rPr lang="uk-UA" smtClean="0"/>
              <a:t>‹№›</a:t>
            </a:fld>
            <a:endParaRPr lang="uk-UA"/>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7046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uk-UA" smtClean="0"/>
              <a:t>Зразок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15CCF891-EB23-4A0F-9AC4-C7311BABAD2E}" type="datetimeFigureOut">
              <a:rPr lang="uk-UA" smtClean="0"/>
              <a:t>22.10.2024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2EA56D19-9512-445D-A83D-77E11D4E64BF}" type="slidenum">
              <a:rPr lang="uk-UA" smtClean="0"/>
              <a:t>‹№›</a:t>
            </a:fld>
            <a:endParaRPr lang="uk-UA"/>
          </a:p>
        </p:txBody>
      </p:sp>
    </p:spTree>
    <p:extLst>
      <p:ext uri="{BB962C8B-B14F-4D97-AF65-F5344CB8AC3E}">
        <p14:creationId xmlns:p14="http://schemas.microsoft.com/office/powerpoint/2010/main" val="566758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15CCF891-EB23-4A0F-9AC4-C7311BABAD2E}" type="datetimeFigureOut">
              <a:rPr lang="uk-UA" smtClean="0"/>
              <a:t>22.10.2024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2EA56D19-9512-445D-A83D-77E11D4E64BF}" type="slidenum">
              <a:rPr lang="uk-UA" smtClean="0"/>
              <a:t>‹№›</a:t>
            </a:fld>
            <a:endParaRPr lang="uk-UA"/>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4108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uk-UA" smtClean="0"/>
              <a:t>Зразок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smtClean="0"/>
              <a:t>Редагувати стиль зразка тексту</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15CCF891-EB23-4A0F-9AC4-C7311BABAD2E}" type="datetimeFigureOut">
              <a:rPr lang="uk-UA" smtClean="0"/>
              <a:t>22.10.2024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2EA56D19-9512-445D-A83D-77E11D4E64BF}" type="slidenum">
              <a:rPr lang="uk-UA" smtClean="0"/>
              <a:t>‹№›</a:t>
            </a:fld>
            <a:endParaRPr lang="uk-UA"/>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6963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15CCF891-EB23-4A0F-9AC4-C7311BABAD2E}" type="datetimeFigureOut">
              <a:rPr lang="uk-UA" smtClean="0"/>
              <a:t>22.10.2024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2EA56D19-9512-445D-A83D-77E11D4E64BF}" type="slidenum">
              <a:rPr lang="uk-UA" smtClean="0"/>
              <a:t>‹№›</a:t>
            </a:fld>
            <a:endParaRPr lang="uk-UA"/>
          </a:p>
        </p:txBody>
      </p:sp>
    </p:spTree>
    <p:extLst>
      <p:ext uri="{BB962C8B-B14F-4D97-AF65-F5344CB8AC3E}">
        <p14:creationId xmlns:p14="http://schemas.microsoft.com/office/powerpoint/2010/main" val="2101843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uk-UA" smtClean="0"/>
              <a:t>Зразок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15CCF891-EB23-4A0F-9AC4-C7311BABAD2E}" type="datetimeFigureOut">
              <a:rPr lang="uk-UA" smtClean="0"/>
              <a:t>22.10.2024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2EA56D19-9512-445D-A83D-77E11D4E64BF}" type="slidenum">
              <a:rPr lang="uk-UA" smtClean="0"/>
              <a:t>‹№›</a:t>
            </a:fld>
            <a:endParaRPr lang="uk-UA"/>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0409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uk-UA" smtClean="0"/>
              <a:t>Зразок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15CCF891-EB23-4A0F-9AC4-C7311BABAD2E}" type="datetimeFigureOut">
              <a:rPr lang="uk-UA" smtClean="0"/>
              <a:t>22.10.2024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2EA56D19-9512-445D-A83D-77E11D4E64BF}" type="slidenum">
              <a:rPr lang="uk-UA" smtClean="0"/>
              <a:t>‹№›</a:t>
            </a:fld>
            <a:endParaRPr lang="uk-UA"/>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5763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uk-UA" smtClean="0"/>
              <a:t>Зразок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15CCF891-EB23-4A0F-9AC4-C7311BABAD2E}" type="datetimeFigureOut">
              <a:rPr lang="uk-UA" smtClean="0"/>
              <a:t>22.10.2024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2EA56D19-9512-445D-A83D-77E11D4E64BF}" type="slidenum">
              <a:rPr lang="uk-UA" smtClean="0"/>
              <a:t>‹№›</a:t>
            </a:fld>
            <a:endParaRPr lang="uk-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3570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uk-UA" smtClean="0"/>
              <a:t>Зразок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15CCF891-EB23-4A0F-9AC4-C7311BABAD2E}" type="datetimeFigureOut">
              <a:rPr lang="uk-UA" smtClean="0"/>
              <a:t>22.10.2024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2EA56D19-9512-445D-A83D-77E11D4E64BF}" type="slidenum">
              <a:rPr lang="uk-UA" smtClean="0"/>
              <a:t>‹№›</a:t>
            </a:fld>
            <a:endParaRPr lang="uk-UA"/>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2087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idx="1"/>
          </p:nvPr>
        </p:nvSpPr>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15CCF891-EB23-4A0F-9AC4-C7311BABAD2E}" type="datetimeFigureOut">
              <a:rPr lang="uk-UA" smtClean="0"/>
              <a:t>22.10.2024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2EA56D19-9512-445D-A83D-77E11D4E64BF}" type="slidenum">
              <a:rPr lang="uk-UA" smtClean="0"/>
              <a:t>‹№›</a:t>
            </a:fld>
            <a:endParaRPr lang="uk-UA"/>
          </a:p>
        </p:txBody>
      </p:sp>
    </p:spTree>
    <p:extLst>
      <p:ext uri="{BB962C8B-B14F-4D97-AF65-F5344CB8AC3E}">
        <p14:creationId xmlns:p14="http://schemas.microsoft.com/office/powerpoint/2010/main" val="2360325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15CCF891-EB23-4A0F-9AC4-C7311BABAD2E}" type="datetimeFigureOut">
              <a:rPr lang="uk-UA" smtClean="0"/>
              <a:t>22.10.2024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2EA56D19-9512-445D-A83D-77E11D4E64BF}" type="slidenum">
              <a:rPr lang="uk-UA" smtClean="0"/>
              <a:t>‹№›</a:t>
            </a:fld>
            <a:endParaRPr lang="uk-UA"/>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7914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Date Placeholder 4"/>
          <p:cNvSpPr>
            <a:spLocks noGrp="1"/>
          </p:cNvSpPr>
          <p:nvPr>
            <p:ph type="dt" sz="half" idx="10"/>
          </p:nvPr>
        </p:nvSpPr>
        <p:spPr/>
        <p:txBody>
          <a:bodyPr/>
          <a:lstStyle/>
          <a:p>
            <a:fld id="{15CCF891-EB23-4A0F-9AC4-C7311BABAD2E}" type="datetimeFigureOut">
              <a:rPr lang="uk-UA" smtClean="0"/>
              <a:t>22.10.2024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2EA56D19-9512-445D-A83D-77E11D4E64BF}" type="slidenum">
              <a:rPr lang="uk-UA" smtClean="0"/>
              <a:t>‹№›</a:t>
            </a:fld>
            <a:endParaRPr lang="uk-UA"/>
          </a:p>
        </p:txBody>
      </p:sp>
    </p:spTree>
    <p:extLst>
      <p:ext uri="{BB962C8B-B14F-4D97-AF65-F5344CB8AC3E}">
        <p14:creationId xmlns:p14="http://schemas.microsoft.com/office/powerpoint/2010/main" val="2644328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smtClean="0"/>
              <a:t>Зразок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7" name="Date Placeholder 6"/>
          <p:cNvSpPr>
            <a:spLocks noGrp="1"/>
          </p:cNvSpPr>
          <p:nvPr>
            <p:ph type="dt" sz="half" idx="10"/>
          </p:nvPr>
        </p:nvSpPr>
        <p:spPr/>
        <p:txBody>
          <a:bodyPr/>
          <a:lstStyle/>
          <a:p>
            <a:fld id="{15CCF891-EB23-4A0F-9AC4-C7311BABAD2E}" type="datetimeFigureOut">
              <a:rPr lang="uk-UA" smtClean="0"/>
              <a:t>22.10.2024</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2EA56D19-9512-445D-A83D-77E11D4E64BF}" type="slidenum">
              <a:rPr lang="uk-UA" smtClean="0"/>
              <a:t>‹№›</a:t>
            </a:fld>
            <a:endParaRPr lang="uk-UA"/>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479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Date Placeholder 2"/>
          <p:cNvSpPr>
            <a:spLocks noGrp="1"/>
          </p:cNvSpPr>
          <p:nvPr>
            <p:ph type="dt" sz="half" idx="10"/>
          </p:nvPr>
        </p:nvSpPr>
        <p:spPr/>
        <p:txBody>
          <a:bodyPr/>
          <a:lstStyle/>
          <a:p>
            <a:fld id="{15CCF891-EB23-4A0F-9AC4-C7311BABAD2E}" type="datetimeFigureOut">
              <a:rPr lang="uk-UA" smtClean="0"/>
              <a:t>22.10.2024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2EA56D19-9512-445D-A83D-77E11D4E64BF}" type="slidenum">
              <a:rPr lang="uk-UA" smtClean="0"/>
              <a:t>‹№›</a:t>
            </a:fld>
            <a:endParaRPr lang="uk-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7878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CCF891-EB23-4A0F-9AC4-C7311BABAD2E}" type="datetimeFigureOut">
              <a:rPr lang="uk-UA" smtClean="0"/>
              <a:t>22.10.2024</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2EA56D19-9512-445D-A83D-77E11D4E64BF}" type="slidenum">
              <a:rPr lang="uk-UA" smtClean="0"/>
              <a:t>‹№›</a:t>
            </a:fld>
            <a:endParaRPr lang="uk-UA"/>
          </a:p>
        </p:txBody>
      </p:sp>
    </p:spTree>
    <p:extLst>
      <p:ext uri="{BB962C8B-B14F-4D97-AF65-F5344CB8AC3E}">
        <p14:creationId xmlns:p14="http://schemas.microsoft.com/office/powerpoint/2010/main" val="3876134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uk-UA" smtClean="0"/>
              <a:t>Зразок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15CCF891-EB23-4A0F-9AC4-C7311BABAD2E}" type="datetimeFigureOut">
              <a:rPr lang="uk-UA" smtClean="0"/>
              <a:t>22.10.2024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2EA56D19-9512-445D-A83D-77E11D4E64BF}" type="slidenum">
              <a:rPr lang="uk-UA" smtClean="0"/>
              <a:t>‹№›</a:t>
            </a:fld>
            <a:endParaRPr lang="uk-UA"/>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8266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uk-UA" smtClean="0"/>
              <a:t>Зразок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15CCF891-EB23-4A0F-9AC4-C7311BABAD2E}" type="datetimeFigureOut">
              <a:rPr lang="uk-UA" smtClean="0"/>
              <a:t>22.10.2024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2EA56D19-9512-445D-A83D-77E11D4E64BF}" type="slidenum">
              <a:rPr lang="uk-UA" smtClean="0"/>
              <a:t>‹№›</a:t>
            </a:fld>
            <a:endParaRPr lang="uk-UA"/>
          </a:p>
        </p:txBody>
      </p:sp>
    </p:spTree>
    <p:extLst>
      <p:ext uri="{BB962C8B-B14F-4D97-AF65-F5344CB8AC3E}">
        <p14:creationId xmlns:p14="http://schemas.microsoft.com/office/powerpoint/2010/main" val="867133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uk-UA" smtClean="0"/>
              <a:t>Зразок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5CCF891-EB23-4A0F-9AC4-C7311BABAD2E}" type="datetimeFigureOut">
              <a:rPr lang="uk-UA" smtClean="0"/>
              <a:t>22.10.2024</a:t>
            </a:fld>
            <a:endParaRPr lang="uk-UA"/>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uk-UA"/>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EA56D19-9512-445D-A83D-77E11D4E64BF}" type="slidenum">
              <a:rPr lang="uk-UA" smtClean="0"/>
              <a:t>‹№›</a:t>
            </a:fld>
            <a:endParaRPr lang="uk-UA"/>
          </a:p>
        </p:txBody>
      </p:sp>
    </p:spTree>
    <p:extLst>
      <p:ext uri="{BB962C8B-B14F-4D97-AF65-F5344CB8AC3E}">
        <p14:creationId xmlns:p14="http://schemas.microsoft.com/office/powerpoint/2010/main" val="718476278"/>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4.jpg"/><Relationship Id="rId2" Type="http://schemas.openxmlformats.org/officeDocument/2006/relationships/image" Target="../media/image39.jpg"/><Relationship Id="rId1" Type="http://schemas.openxmlformats.org/officeDocument/2006/relationships/slideLayout" Target="../slideLayouts/slideLayout3.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3.xml"/><Relationship Id="rId5" Type="http://schemas.openxmlformats.org/officeDocument/2006/relationships/image" Target="../media/image48.jpeg"/><Relationship Id="rId4" Type="http://schemas.openxmlformats.org/officeDocument/2006/relationships/image" Target="../media/image4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0.jpg"/><Relationship Id="rId7" Type="http://schemas.openxmlformats.org/officeDocument/2006/relationships/image" Target="../media/image54.jpeg"/><Relationship Id="rId2" Type="http://schemas.openxmlformats.org/officeDocument/2006/relationships/image" Target="../media/image49.jpg"/><Relationship Id="rId1" Type="http://schemas.openxmlformats.org/officeDocument/2006/relationships/slideLayout" Target="../slideLayouts/slideLayout3.xml"/><Relationship Id="rId6" Type="http://schemas.openxmlformats.org/officeDocument/2006/relationships/image" Target="../media/image53.jpeg"/><Relationship Id="rId5" Type="http://schemas.openxmlformats.org/officeDocument/2006/relationships/image" Target="../media/image52.jpg"/><Relationship Id="rId4"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3.xml"/><Relationship Id="rId4" Type="http://schemas.openxmlformats.org/officeDocument/2006/relationships/image" Target="../media/image57.jpeg"/></Relationships>
</file>

<file path=ppt/slides/_rels/slide19.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 Id="rId4" Type="http://schemas.openxmlformats.org/officeDocument/2006/relationships/image" Target="../media/image26.jpg"/></Relationships>
</file>

<file path=ppt/slides/_rels/slide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3.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eg"/><Relationship Id="rId1" Type="http://schemas.openxmlformats.org/officeDocument/2006/relationships/slideLayout" Target="../slideLayouts/slideLayout3.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690446" y="685799"/>
            <a:ext cx="6945923" cy="2971801"/>
          </a:xfrm>
        </p:spPr>
        <p:txBody>
          <a:bodyPr/>
          <a:lstStyle/>
          <a:p>
            <a:r>
              <a:rPr lang="uk-UA" dirty="0" smtClean="0">
                <a:latin typeface="Arial Black" panose="020B0A04020102020204" pitchFamily="34" charset="0"/>
              </a:rPr>
              <a:t> Звіт директора </a:t>
            </a:r>
            <a:br>
              <a:rPr lang="uk-UA" dirty="0" smtClean="0">
                <a:latin typeface="Arial Black" panose="020B0A04020102020204" pitchFamily="34" charset="0"/>
              </a:rPr>
            </a:br>
            <a:endParaRPr lang="uk-UA" dirty="0">
              <a:latin typeface="Arial Black" panose="020B0A04020102020204" pitchFamily="34" charset="0"/>
            </a:endParaRPr>
          </a:p>
        </p:txBody>
      </p:sp>
      <p:sp>
        <p:nvSpPr>
          <p:cNvPr id="3" name="Підзаголовок 2"/>
          <p:cNvSpPr>
            <a:spLocks noGrp="1"/>
          </p:cNvSpPr>
          <p:nvPr>
            <p:ph type="subTitle" idx="1"/>
          </p:nvPr>
        </p:nvSpPr>
        <p:spPr>
          <a:xfrm>
            <a:off x="2910253" y="2792406"/>
            <a:ext cx="6954716" cy="1160584"/>
          </a:xfrm>
        </p:spPr>
        <p:txBody>
          <a:bodyPr/>
          <a:lstStyle/>
          <a:p>
            <a:r>
              <a:rPr lang="uk-UA" dirty="0" smtClean="0">
                <a:latin typeface="Arial Black" panose="020B0A04020102020204" pitchFamily="34" charset="0"/>
              </a:rPr>
              <a:t>Тернопільського закладу дошкільної освіти    (ясла-садок) №7</a:t>
            </a:r>
          </a:p>
          <a:p>
            <a:endParaRPr lang="uk-UA" dirty="0"/>
          </a:p>
        </p:txBody>
      </p:sp>
      <p:sp>
        <p:nvSpPr>
          <p:cNvPr id="5" name="Прямокутник 4"/>
          <p:cNvSpPr/>
          <p:nvPr/>
        </p:nvSpPr>
        <p:spPr>
          <a:xfrm>
            <a:off x="1995853" y="3833446"/>
            <a:ext cx="9056077" cy="3647152"/>
          </a:xfrm>
          <a:prstGeom prst="rect">
            <a:avLst/>
          </a:prstGeom>
          <a:noFill/>
        </p:spPr>
        <p:txBody>
          <a:bodyPr wrap="square" lIns="91440" tIns="45720" rIns="91440" bIns="45720">
            <a:spAutoFit/>
          </a:bodyPr>
          <a:lstStyle/>
          <a:p>
            <a:pPr algn="ctr"/>
            <a:r>
              <a:rPr lang="uk-UA"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Марії </a:t>
            </a:r>
            <a:r>
              <a:rPr lang="uk-UA" sz="5400"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Січкарик</a:t>
            </a:r>
            <a:endParaRPr lang="uk-UA"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endParaRPr lang="uk-UA"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r">
              <a:lnSpc>
                <a:spcPct val="115000"/>
              </a:lnSpc>
              <a:spcAft>
                <a:spcPts val="0"/>
              </a:spcAft>
            </a:pPr>
            <a:r>
              <a:rPr lang="ru-RU" sz="2400"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i="1" dirty="0" err="1" smtClean="0">
                <a:latin typeface="Times New Roman" panose="02020603050405020304" pitchFamily="18" charset="0"/>
                <a:ea typeface="Times New Roman" panose="02020603050405020304" pitchFamily="18" charset="0"/>
                <a:cs typeface="Times New Roman" panose="02020603050405020304" pitchFamily="18" charset="0"/>
              </a:rPr>
              <a:t>Сильним</a:t>
            </a:r>
            <a:r>
              <a:rPr lang="ru-RU" i="1" dirty="0">
                <a:latin typeface="Times New Roman" panose="02020603050405020304" pitchFamily="18" charset="0"/>
                <a:ea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ea typeface="Times New Roman" panose="02020603050405020304" pitchFamily="18" charset="0"/>
                <a:cs typeface="Times New Roman" panose="02020603050405020304" pitchFamily="18" charset="0"/>
              </a:rPr>
              <a:t>досвідченим</a:t>
            </a:r>
            <a:r>
              <a:rPr lang="ru-RU" i="1" dirty="0">
                <a:latin typeface="Times New Roman" panose="02020603050405020304" pitchFamily="18" charset="0"/>
                <a:ea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ea typeface="Times New Roman" panose="02020603050405020304" pitchFamily="18" charset="0"/>
                <a:cs typeface="Times New Roman" panose="02020603050405020304" pitchFamily="18" charset="0"/>
              </a:rPr>
              <a:t>стає</a:t>
            </a:r>
            <a:r>
              <a:rPr lang="ru-RU" i="1" dirty="0">
                <a:latin typeface="Times New Roman" panose="02020603050405020304" pitchFamily="18" charset="0"/>
                <a:ea typeface="Times New Roman" panose="02020603050405020304" pitchFamily="18" charset="0"/>
                <a:cs typeface="Times New Roman" panose="02020603050405020304" pitchFamily="18" charset="0"/>
              </a:rPr>
              <a:t> педагог,</a:t>
            </a:r>
            <a:endParaRPr lang="uk-UA" dirty="0">
              <a:latin typeface="Calibri" panose="020F0502020204030204" pitchFamily="34" charset="0"/>
              <a:ea typeface="Times New Roman" panose="02020603050405020304" pitchFamily="18" charset="0"/>
              <a:cs typeface="Times New Roman" panose="02020603050405020304" pitchFamily="18" charset="0"/>
            </a:endParaRPr>
          </a:p>
          <a:p>
            <a:pPr algn="r">
              <a:lnSpc>
                <a:spcPct val="115000"/>
              </a:lnSpc>
              <a:spcAft>
                <a:spcPts val="0"/>
              </a:spcAft>
            </a:pPr>
            <a:r>
              <a:rPr lang="ru-RU" i="1" dirty="0">
                <a:latin typeface="Times New Roman" panose="02020603050405020304" pitchFamily="18" charset="0"/>
                <a:ea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ea typeface="Times New Roman" panose="02020603050405020304" pitchFamily="18" charset="0"/>
                <a:cs typeface="Times New Roman" panose="02020603050405020304" pitchFamily="18" charset="0"/>
              </a:rPr>
              <a:t>який</a:t>
            </a:r>
            <a:r>
              <a:rPr lang="ru-RU" i="1" dirty="0">
                <a:latin typeface="Times New Roman" panose="02020603050405020304" pitchFamily="18" charset="0"/>
                <a:ea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ea typeface="Times New Roman" panose="02020603050405020304" pitchFamily="18" charset="0"/>
                <a:cs typeface="Times New Roman" panose="02020603050405020304" pitchFamily="18" charset="0"/>
              </a:rPr>
              <a:t>вміє</a:t>
            </a:r>
            <a:r>
              <a:rPr lang="ru-RU" i="1" dirty="0">
                <a:latin typeface="Times New Roman" panose="02020603050405020304" pitchFamily="18" charset="0"/>
                <a:ea typeface="Times New Roman" panose="02020603050405020304" pitchFamily="18" charset="0"/>
                <a:cs typeface="Times New Roman" panose="02020603050405020304" pitchFamily="18" charset="0"/>
              </a:rPr>
              <a:t> </a:t>
            </a:r>
            <a:r>
              <a:rPr lang="ru-RU" i="1" dirty="0" err="1">
                <a:latin typeface="Times New Roman" panose="02020603050405020304" pitchFamily="18" charset="0"/>
                <a:ea typeface="Times New Roman" panose="02020603050405020304" pitchFamily="18" charset="0"/>
                <a:cs typeface="Times New Roman" panose="02020603050405020304" pitchFamily="18" charset="0"/>
              </a:rPr>
              <a:t>аналізувати</a:t>
            </a:r>
            <a:r>
              <a:rPr lang="ru-RU" i="1" dirty="0">
                <a:latin typeface="Times New Roman" panose="02020603050405020304" pitchFamily="18" charset="0"/>
                <a:ea typeface="Times New Roman" panose="02020603050405020304" pitchFamily="18" charset="0"/>
                <a:cs typeface="Times New Roman" panose="02020603050405020304" pitchFamily="18" charset="0"/>
              </a:rPr>
              <a:t> свою </a:t>
            </a:r>
            <a:r>
              <a:rPr lang="ru-RU" i="1" dirty="0" err="1">
                <a:latin typeface="Times New Roman" panose="02020603050405020304" pitchFamily="18" charset="0"/>
                <a:ea typeface="Times New Roman" panose="02020603050405020304" pitchFamily="18" charset="0"/>
                <a:cs typeface="Times New Roman" panose="02020603050405020304" pitchFamily="18" charset="0"/>
              </a:rPr>
              <a:t>працю</a:t>
            </a:r>
            <a:endParaRPr lang="uk-UA" dirty="0">
              <a:latin typeface="Calibri" panose="020F0502020204030204" pitchFamily="34" charset="0"/>
              <a:ea typeface="Times New Roman" panose="02020603050405020304" pitchFamily="18" charset="0"/>
              <a:cs typeface="Times New Roman" panose="02020603050405020304" pitchFamily="18" charset="0"/>
            </a:endParaRPr>
          </a:p>
          <a:p>
            <a:pPr algn="r">
              <a:lnSpc>
                <a:spcPct val="115000"/>
              </a:lnSpc>
              <a:spcAft>
                <a:spcPts val="0"/>
              </a:spcAft>
            </a:pPr>
            <a:r>
              <a:rPr lang="uk-UA" i="1" dirty="0" err="1">
                <a:latin typeface="Times New Roman" panose="02020603050405020304" pitchFamily="18" charset="0"/>
                <a:ea typeface="Times New Roman" panose="02020603050405020304" pitchFamily="18" charset="0"/>
                <a:cs typeface="Times New Roman" panose="02020603050405020304" pitchFamily="18" charset="0"/>
              </a:rPr>
              <a:t>В.О.Сухомлинський</a:t>
            </a:r>
            <a:endParaRPr lang="uk-UA" dirty="0">
              <a:latin typeface="Calibri" panose="020F0502020204030204" pitchFamily="34" charset="0"/>
              <a:ea typeface="Times New Roman" panose="02020603050405020304" pitchFamily="18" charset="0"/>
              <a:cs typeface="Times New Roman" panose="02020603050405020304" pitchFamily="18" charset="0"/>
            </a:endParaRPr>
          </a:p>
          <a:p>
            <a:pPr algn="r"/>
            <a:endParaRPr lang="uk-UA"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5870952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02992" y="899752"/>
            <a:ext cx="8158688" cy="1822514"/>
          </a:xfrm>
        </p:spPr>
        <p:txBody>
          <a:bodyPr/>
          <a:lstStyle/>
          <a:p>
            <a:endParaRPr lang="uk-UA" dirty="0"/>
          </a:p>
        </p:txBody>
      </p:sp>
      <p:sp>
        <p:nvSpPr>
          <p:cNvPr id="3" name="Місце для тексту 2"/>
          <p:cNvSpPr>
            <a:spLocks noGrp="1"/>
          </p:cNvSpPr>
          <p:nvPr>
            <p:ph type="body" idx="1"/>
          </p:nvPr>
        </p:nvSpPr>
        <p:spPr>
          <a:xfrm>
            <a:off x="2016655" y="4707697"/>
            <a:ext cx="8158690" cy="954547"/>
          </a:xfrm>
        </p:spPr>
        <p:txBody>
          <a:bodyPr/>
          <a:lstStyle/>
          <a:p>
            <a:endParaRPr lang="uk-UA" dirty="0"/>
          </a:p>
        </p:txBody>
      </p:sp>
      <p:sp>
        <p:nvSpPr>
          <p:cNvPr id="4" name="Прямокутник 3"/>
          <p:cNvSpPr/>
          <p:nvPr/>
        </p:nvSpPr>
        <p:spPr>
          <a:xfrm>
            <a:off x="3390900" y="637374"/>
            <a:ext cx="6096000" cy="954107"/>
          </a:xfrm>
          <a:prstGeom prst="rect">
            <a:avLst/>
          </a:prstGeom>
        </p:spPr>
        <p:txBody>
          <a:bodyPr>
            <a:spAutoFit/>
          </a:bodyPr>
          <a:lstStyle/>
          <a:p>
            <a:pPr algn="ctr"/>
            <a:r>
              <a:rPr lang="uk-UA" altLang="uk-UA" sz="2800" b="1" dirty="0" smtClean="0">
                <a:solidFill>
                  <a:schemeClr val="accent5">
                    <a:lumMod val="75000"/>
                  </a:schemeClr>
                </a:solidFill>
                <a:latin typeface="Times New Roman" panose="02020603050405020304" pitchFamily="18" charset="0"/>
                <a:cs typeface="Times New Roman" panose="02020603050405020304" pitchFamily="18" charset="0"/>
              </a:rPr>
              <a:t>Формування духовних цінностей</a:t>
            </a:r>
            <a:r>
              <a:rPr lang="uk-UA" altLang="uk-UA" sz="2800" b="1" dirty="0">
                <a:solidFill>
                  <a:schemeClr val="accent5">
                    <a:lumMod val="75000"/>
                  </a:schemeClr>
                </a:solidFill>
                <a:latin typeface="Baskerville Old Face" panose="02020602080505020303" pitchFamily="18" charset="0"/>
              </a:rPr>
              <a:t/>
            </a:r>
            <a:br>
              <a:rPr lang="uk-UA" altLang="uk-UA" sz="2800" b="1" dirty="0">
                <a:solidFill>
                  <a:schemeClr val="accent5">
                    <a:lumMod val="75000"/>
                  </a:schemeClr>
                </a:solidFill>
                <a:latin typeface="Baskerville Old Face" panose="02020602080505020303" pitchFamily="18" charset="0"/>
              </a:rPr>
            </a:br>
            <a:endParaRPr lang="uk-UA" sz="2800" dirty="0">
              <a:solidFill>
                <a:schemeClr val="accent5">
                  <a:lumMod val="75000"/>
                </a:schemeClr>
              </a:solidFill>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550" y="806931"/>
            <a:ext cx="3000375" cy="3000375"/>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2278" y="1114428"/>
            <a:ext cx="3000375" cy="2903877"/>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4560" y="691145"/>
            <a:ext cx="2666633" cy="2508230"/>
          </a:xfrm>
          <a:prstGeom prst="rect">
            <a:avLst/>
          </a:prstGeom>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6185" y="3414712"/>
            <a:ext cx="3000375" cy="3000375"/>
          </a:xfrm>
          <a:prstGeom prst="rect">
            <a:avLst/>
          </a:prstGeom>
        </p:spPr>
      </p:pic>
      <p:pic>
        <p:nvPicPr>
          <p:cNvPr id="10" name="Рисунок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97369" y="4094834"/>
            <a:ext cx="2703583" cy="2180272"/>
          </a:xfrm>
          <a:prstGeom prst="rect">
            <a:avLst/>
          </a:prstGeom>
        </p:spPr>
      </p:pic>
      <p:pic>
        <p:nvPicPr>
          <p:cNvPr id="11" name="Рисунок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18998" y="3051781"/>
            <a:ext cx="2739748" cy="2739748"/>
          </a:xfrm>
          <a:prstGeom prst="rect">
            <a:avLst/>
          </a:prstGeom>
        </p:spPr>
      </p:pic>
    </p:spTree>
    <p:extLst>
      <p:ext uri="{BB962C8B-B14F-4D97-AF65-F5344CB8AC3E}">
        <p14:creationId xmlns:p14="http://schemas.microsoft.com/office/powerpoint/2010/main" val="528532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2200" dirty="0" smtClean="0"/>
              <a:t/>
            </a:r>
            <a:br>
              <a:rPr lang="uk-UA" sz="2200" dirty="0" smtClean="0"/>
            </a:br>
            <a:r>
              <a:rPr lang="uk-UA" sz="2200" dirty="0"/>
              <a:t/>
            </a:r>
            <a:br>
              <a:rPr lang="uk-UA" sz="2200" dirty="0"/>
            </a:br>
            <a:r>
              <a:rPr lang="uk-UA" dirty="0"/>
              <a:t/>
            </a:r>
            <a:br>
              <a:rPr lang="uk-UA" dirty="0"/>
            </a:br>
            <a:endParaRPr lang="uk-UA" dirty="0"/>
          </a:p>
        </p:txBody>
      </p:sp>
      <p:sp>
        <p:nvSpPr>
          <p:cNvPr id="3" name="Місце для тексту 2"/>
          <p:cNvSpPr>
            <a:spLocks noGrp="1"/>
          </p:cNvSpPr>
          <p:nvPr>
            <p:ph type="body" idx="1"/>
          </p:nvPr>
        </p:nvSpPr>
        <p:spPr>
          <a:xfrm>
            <a:off x="1943100" y="1538655"/>
            <a:ext cx="8230657" cy="3261944"/>
          </a:xfrm>
        </p:spPr>
        <p:txBody>
          <a:bodyPr>
            <a:normAutofit fontScale="92500" lnSpcReduction="20000"/>
          </a:bodyPr>
          <a:lstStyle/>
          <a:p>
            <a:pPr algn="l"/>
            <a:r>
              <a:rPr lang="uk-UA" dirty="0">
                <a:latin typeface="Times New Roman" panose="02020603050405020304" pitchFamily="18" charset="0"/>
                <a:cs typeface="Times New Roman" panose="02020603050405020304" pitchFamily="18" charset="0"/>
              </a:rPr>
              <a:t>Впродовж 2022-2023 навчального року в закладі освіти виховувалися наступні категорії дітей</a:t>
            </a:r>
            <a:r>
              <a:rPr lang="uk-UA" dirty="0" smtClean="0">
                <a:latin typeface="Times New Roman" panose="02020603050405020304" pitchFamily="18" charset="0"/>
                <a:cs typeface="Times New Roman" panose="02020603050405020304" pitchFamily="18" charset="0"/>
              </a:rPr>
              <a:t>:</a:t>
            </a:r>
          </a:p>
          <a:p>
            <a:pPr algn="l"/>
            <a:r>
              <a:rPr lang="uk-UA" dirty="0">
                <a:latin typeface="Times New Roman" panose="02020603050405020304" pitchFamily="18" charset="0"/>
                <a:cs typeface="Times New Roman" panose="02020603050405020304" pitchFamily="18" charset="0"/>
              </a:rPr>
              <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  діти, чиї батьки є учасниками бойових дій або виконували свої службові обов’язок в зоні бойових дій - 2 дитини</a:t>
            </a:r>
            <a:r>
              <a:rPr lang="uk-UA" dirty="0" smtClean="0">
                <a:latin typeface="Times New Roman" panose="02020603050405020304" pitchFamily="18" charset="0"/>
                <a:cs typeface="Times New Roman" panose="02020603050405020304" pitchFamily="18" charset="0"/>
              </a:rPr>
              <a:t>;</a:t>
            </a:r>
          </a:p>
          <a:p>
            <a:pPr algn="l"/>
            <a:r>
              <a:rPr lang="uk-UA" dirty="0">
                <a:latin typeface="Times New Roman" panose="02020603050405020304" pitchFamily="18" charset="0"/>
                <a:cs typeface="Times New Roman" panose="02020603050405020304" pitchFamily="18" charset="0"/>
              </a:rPr>
              <a:t/>
            </a:r>
            <a:br>
              <a:rPr lang="uk-UA" dirty="0">
                <a:latin typeface="Times New Roman" panose="02020603050405020304" pitchFamily="18" charset="0"/>
                <a:cs typeface="Times New Roman" panose="02020603050405020304" pitchFamily="18" charset="0"/>
              </a:rPr>
            </a:br>
            <a:r>
              <a:rPr lang="uk-UA" dirty="0" smtClean="0">
                <a:latin typeface="Times New Roman" panose="02020603050405020304" pitchFamily="18" charset="0"/>
                <a:cs typeface="Times New Roman" panose="02020603050405020304" pitchFamily="18" charset="0"/>
              </a:rPr>
              <a:t>- діти </a:t>
            </a:r>
            <a:r>
              <a:rPr lang="uk-UA" dirty="0">
                <a:latin typeface="Times New Roman" panose="02020603050405020304" pitchFamily="18" charset="0"/>
                <a:cs typeface="Times New Roman" panose="02020603050405020304" pitchFamily="18" charset="0"/>
              </a:rPr>
              <a:t>з багатодітних сімей – 3 дітей</a:t>
            </a:r>
            <a:r>
              <a:rPr lang="uk-UA" dirty="0" smtClean="0">
                <a:latin typeface="Times New Roman" panose="02020603050405020304" pitchFamily="18" charset="0"/>
                <a:cs typeface="Times New Roman" panose="02020603050405020304" pitchFamily="18" charset="0"/>
              </a:rPr>
              <a:t>;</a:t>
            </a:r>
          </a:p>
          <a:p>
            <a:pPr algn="l"/>
            <a:r>
              <a:rPr lang="uk-UA" dirty="0">
                <a:latin typeface="Times New Roman" panose="02020603050405020304" pitchFamily="18" charset="0"/>
                <a:cs typeface="Times New Roman" panose="02020603050405020304" pitchFamily="18" charset="0"/>
              </a:rPr>
              <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 діти, які позбавлені батьківського піклування та перебувають під опікою – 1 дитина.</a:t>
            </a:r>
          </a:p>
        </p:txBody>
      </p:sp>
      <p:sp>
        <p:nvSpPr>
          <p:cNvPr id="4" name="Прямокутник 3"/>
          <p:cNvSpPr/>
          <p:nvPr/>
        </p:nvSpPr>
        <p:spPr>
          <a:xfrm>
            <a:off x="2718563" y="496696"/>
            <a:ext cx="7159332" cy="923330"/>
          </a:xfrm>
          <a:prstGeom prst="rect">
            <a:avLst/>
          </a:prstGeom>
          <a:noFill/>
        </p:spPr>
        <p:txBody>
          <a:bodyPr wrap="none" lIns="91440" tIns="45720" rIns="91440" bIns="45720">
            <a:spAutoFit/>
          </a:bodyPr>
          <a:lstStyle/>
          <a:p>
            <a:pPr algn="ctr"/>
            <a:r>
              <a:rPr lang="uk-UA"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Соціальний захист дітей</a:t>
            </a:r>
            <a:endParaRPr lang="uk-UA"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37596267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sp>
        <p:nvSpPr>
          <p:cNvPr id="3" name="Місце для тексту 2"/>
          <p:cNvSpPr>
            <a:spLocks noGrp="1"/>
          </p:cNvSpPr>
          <p:nvPr>
            <p:ph type="body" idx="1"/>
          </p:nvPr>
        </p:nvSpPr>
        <p:spPr>
          <a:xfrm>
            <a:off x="741241" y="2342566"/>
            <a:ext cx="10477744" cy="2317357"/>
          </a:xfrm>
        </p:spPr>
        <p:txBody>
          <a:bodyPr>
            <a:normAutofit fontScale="25000" lnSpcReduction="20000"/>
          </a:bodyPr>
          <a:lstStyle/>
          <a:p>
            <a:pPr algn="l"/>
            <a:r>
              <a:rPr lang="uk-UA" sz="8000" dirty="0">
                <a:solidFill>
                  <a:schemeClr val="accent5"/>
                </a:solidFill>
                <a:latin typeface="Times New Roman" panose="02020603050405020304" pitchFamily="18" charset="0"/>
                <a:cs typeface="Times New Roman" panose="02020603050405020304" pitchFamily="18" charset="0"/>
              </a:rPr>
              <a:t>У закладі </a:t>
            </a:r>
            <a:r>
              <a:rPr lang="uk-UA" sz="8000" dirty="0" smtClean="0">
                <a:solidFill>
                  <a:schemeClr val="accent5"/>
                </a:solidFill>
                <a:latin typeface="Times New Roman" panose="02020603050405020304" pitchFamily="18" charset="0"/>
                <a:cs typeface="Times New Roman" panose="02020603050405020304" pitchFamily="18" charset="0"/>
              </a:rPr>
              <a:t>організовано </a:t>
            </a:r>
            <a:r>
              <a:rPr lang="uk-UA" sz="8000" dirty="0">
                <a:solidFill>
                  <a:schemeClr val="accent5"/>
                </a:solidFill>
                <a:latin typeface="Times New Roman" panose="02020603050405020304" pitchFamily="18" charset="0"/>
                <a:cs typeface="Times New Roman" panose="02020603050405020304" pitchFamily="18" charset="0"/>
              </a:rPr>
              <a:t>3-разовий режим харчування  в осінньо-зимовий період та 4-х разовий у літній період</a:t>
            </a:r>
            <a:r>
              <a:rPr lang="uk-UA" sz="8000" dirty="0" smtClean="0">
                <a:solidFill>
                  <a:schemeClr val="accent5"/>
                </a:solidFill>
                <a:latin typeface="Times New Roman" panose="02020603050405020304" pitchFamily="18" charset="0"/>
                <a:cs typeface="Times New Roman" panose="02020603050405020304" pitchFamily="18" charset="0"/>
              </a:rPr>
              <a:t>.</a:t>
            </a:r>
          </a:p>
          <a:p>
            <a:pPr algn="l"/>
            <a:r>
              <a:rPr lang="uk-UA" sz="8000" dirty="0" smtClean="0">
                <a:latin typeface="Times New Roman" panose="02020603050405020304" pitchFamily="18" charset="0"/>
                <a:cs typeface="Times New Roman" panose="02020603050405020304" pitchFamily="18" charset="0"/>
              </a:rPr>
              <a:t> </a:t>
            </a:r>
            <a:r>
              <a:rPr lang="uk-UA" sz="8000" dirty="0">
                <a:latin typeface="Times New Roman" panose="02020603050405020304" pitchFamily="18" charset="0"/>
                <a:cs typeface="Times New Roman" panose="02020603050405020304" pitchFamily="18" charset="0"/>
              </a:rPr>
              <a:t>Харчування здійснює відповідно до затвердженого та узгодженого примірного чотиритижневого меню начальником </a:t>
            </a:r>
            <a:r>
              <a:rPr lang="uk-UA" sz="8000" dirty="0" err="1" smtClean="0">
                <a:latin typeface="Times New Roman" panose="02020603050405020304" pitchFamily="18" charset="0"/>
                <a:cs typeface="Times New Roman" panose="02020603050405020304" pitchFamily="18" charset="0"/>
              </a:rPr>
              <a:t>Держпродспоживслужбою</a:t>
            </a:r>
            <a:r>
              <a:rPr lang="uk-UA" sz="8000" dirty="0" smtClean="0">
                <a:latin typeface="Times New Roman" panose="02020603050405020304" pitchFamily="18" charset="0"/>
                <a:cs typeface="Times New Roman" panose="02020603050405020304" pitchFamily="18" charset="0"/>
              </a:rPr>
              <a:t>. Меню затверджується щосезону </a:t>
            </a:r>
            <a:r>
              <a:rPr lang="uk-UA" sz="8000" dirty="0">
                <a:latin typeface="Times New Roman" panose="02020603050405020304" pitchFamily="18" charset="0"/>
                <a:cs typeface="Times New Roman" panose="02020603050405020304" pitchFamily="18" charset="0"/>
              </a:rPr>
              <a:t>на всі чотири сезони.</a:t>
            </a:r>
          </a:p>
          <a:p>
            <a:pPr algn="l"/>
            <a:r>
              <a:rPr lang="uk-UA" sz="8000" dirty="0">
                <a:latin typeface="Times New Roman" panose="02020603050405020304" pitchFamily="18" charset="0"/>
                <a:cs typeface="Times New Roman" panose="02020603050405020304" pitchFamily="18" charset="0"/>
              </a:rPr>
              <a:t>Вартість харчування на сьогоднішній день складає 37 грн 00 коп. для дітей дошкільного віку та 28 грн 00 коп. для дітей раннього віку, що становить 60 % від вартості харчування , 40% виплачується з бюджету міста.</a:t>
            </a:r>
          </a:p>
          <a:p>
            <a:pPr algn="l"/>
            <a:r>
              <a:rPr lang="uk-UA" sz="8000" dirty="0">
                <a:latin typeface="Times New Roman" panose="02020603050405020304" pitchFamily="18" charset="0"/>
                <a:cs typeface="Times New Roman" panose="02020603050405020304" pitchFamily="18" charset="0"/>
              </a:rPr>
              <a:t>Меню щодня фотографується та відсилається </a:t>
            </a:r>
            <a:r>
              <a:rPr lang="en-US" sz="8000" dirty="0">
                <a:latin typeface="Times New Roman" panose="02020603050405020304" pitchFamily="18" charset="0"/>
                <a:cs typeface="Times New Roman" panose="02020603050405020304" pitchFamily="18" charset="0"/>
              </a:rPr>
              <a:t>VIBER </a:t>
            </a:r>
            <a:r>
              <a:rPr lang="uk-UA" sz="8000" dirty="0">
                <a:latin typeface="Times New Roman" panose="02020603050405020304" pitchFamily="18" charset="0"/>
                <a:cs typeface="Times New Roman" panose="02020603050405020304" pitchFamily="18" charset="0"/>
              </a:rPr>
              <a:t>групи батькам, щоб вони могли ознайомитись з ним.</a:t>
            </a:r>
          </a:p>
          <a:p>
            <a:endParaRPr lang="uk-UA" dirty="0"/>
          </a:p>
        </p:txBody>
      </p:sp>
      <p:sp>
        <p:nvSpPr>
          <p:cNvPr id="4" name="Прямокутник 3"/>
          <p:cNvSpPr/>
          <p:nvPr/>
        </p:nvSpPr>
        <p:spPr>
          <a:xfrm>
            <a:off x="1063870" y="955421"/>
            <a:ext cx="10383715" cy="1631216"/>
          </a:xfrm>
          <a:prstGeom prst="rect">
            <a:avLst/>
          </a:prstGeom>
        </p:spPr>
        <p:txBody>
          <a:bodyPr wrap="square">
            <a:spAutoFit/>
          </a:bodyPr>
          <a:lstStyle/>
          <a:p>
            <a:pPr algn="ctr"/>
            <a:r>
              <a:rPr lang="ru-RU" altLang="uk-UA" sz="2000" b="1" i="1" dirty="0" err="1">
                <a:solidFill>
                  <a:srgbClr val="2D31E3"/>
                </a:solidFill>
                <a:latin typeface="Times New Roman" panose="02020603050405020304" pitchFamily="18" charset="0"/>
                <a:cs typeface="Times New Roman" panose="02020603050405020304" pitchFamily="18" charset="0"/>
              </a:rPr>
              <a:t>Організація</a:t>
            </a:r>
            <a:r>
              <a:rPr lang="ru-RU" altLang="uk-UA" sz="2000" b="1" i="1" dirty="0">
                <a:solidFill>
                  <a:srgbClr val="2D31E3"/>
                </a:solidFill>
                <a:latin typeface="Times New Roman" panose="02020603050405020304" pitchFamily="18" charset="0"/>
                <a:cs typeface="Times New Roman" panose="02020603050405020304" pitchFamily="18" charset="0"/>
              </a:rPr>
              <a:t> </a:t>
            </a:r>
            <a:r>
              <a:rPr lang="ru-RU" altLang="uk-UA" sz="2000" b="1" i="1" dirty="0" err="1">
                <a:solidFill>
                  <a:srgbClr val="2D31E3"/>
                </a:solidFill>
                <a:latin typeface="Times New Roman" panose="02020603050405020304" pitchFamily="18" charset="0"/>
                <a:cs typeface="Times New Roman" panose="02020603050405020304" pitchFamily="18" charset="0"/>
              </a:rPr>
              <a:t>харчування</a:t>
            </a:r>
            <a:r>
              <a:rPr lang="ru-RU" altLang="uk-UA" sz="2000" b="1" i="1" dirty="0">
                <a:solidFill>
                  <a:srgbClr val="2D31E3"/>
                </a:solidFill>
                <a:latin typeface="Times New Roman" panose="02020603050405020304" pitchFamily="18" charset="0"/>
                <a:cs typeface="Times New Roman" panose="02020603050405020304" pitchFamily="18" charset="0"/>
              </a:rPr>
              <a:t> </a:t>
            </a:r>
            <a:r>
              <a:rPr lang="ru-RU" altLang="uk-UA" sz="2000" b="1" i="1" dirty="0" err="1">
                <a:solidFill>
                  <a:srgbClr val="2D31E3"/>
                </a:solidFill>
                <a:latin typeface="Times New Roman" panose="02020603050405020304" pitchFamily="18" charset="0"/>
                <a:cs typeface="Times New Roman" panose="02020603050405020304" pitchFamily="18" charset="0"/>
              </a:rPr>
              <a:t>дітей</a:t>
            </a:r>
            <a:r>
              <a:rPr lang="ru-RU" altLang="uk-UA" sz="2000" b="1" i="1" dirty="0">
                <a:solidFill>
                  <a:srgbClr val="2D31E3"/>
                </a:solidFill>
                <a:latin typeface="Times New Roman" panose="02020603050405020304" pitchFamily="18" charset="0"/>
                <a:cs typeface="Times New Roman" panose="02020603050405020304" pitchFamily="18" charset="0"/>
              </a:rPr>
              <a:t> та </a:t>
            </a:r>
            <a:r>
              <a:rPr lang="ru-RU" altLang="uk-UA" sz="2000" b="1" i="1" dirty="0" err="1">
                <a:solidFill>
                  <a:srgbClr val="2D31E3"/>
                </a:solidFill>
                <a:latin typeface="Times New Roman" panose="02020603050405020304" pitchFamily="18" charset="0"/>
                <a:cs typeface="Times New Roman" panose="02020603050405020304" pitchFamily="18" charset="0"/>
              </a:rPr>
              <a:t>питного</a:t>
            </a:r>
            <a:r>
              <a:rPr lang="ru-RU" altLang="uk-UA" sz="2000" b="1" i="1" dirty="0">
                <a:solidFill>
                  <a:srgbClr val="2D31E3"/>
                </a:solidFill>
                <a:latin typeface="Times New Roman" panose="02020603050405020304" pitchFamily="18" charset="0"/>
                <a:cs typeface="Times New Roman" panose="02020603050405020304" pitchFamily="18" charset="0"/>
              </a:rPr>
              <a:t> режиму</a:t>
            </a:r>
            <a:r>
              <a:rPr lang="uk-UA" altLang="uk-UA" sz="2000" dirty="0">
                <a:solidFill>
                  <a:srgbClr val="2D31E3"/>
                </a:solidFill>
                <a:latin typeface="Times New Roman" panose="02020603050405020304" pitchFamily="18" charset="0"/>
                <a:cs typeface="Times New Roman" panose="02020603050405020304" pitchFamily="18" charset="0"/>
              </a:rPr>
              <a:t/>
            </a:r>
            <a:br>
              <a:rPr lang="uk-UA" altLang="uk-UA" sz="2000" dirty="0">
                <a:solidFill>
                  <a:srgbClr val="2D31E3"/>
                </a:solidFill>
                <a:latin typeface="Times New Roman" panose="02020603050405020304" pitchFamily="18" charset="0"/>
                <a:cs typeface="Times New Roman" panose="02020603050405020304" pitchFamily="18" charset="0"/>
              </a:rPr>
            </a:br>
            <a:r>
              <a:rPr lang="uk-UA" altLang="uk-UA" sz="2000" dirty="0">
                <a:latin typeface="Times New Roman" panose="02020603050405020304" pitchFamily="18" charset="0"/>
                <a:cs typeface="Times New Roman" panose="02020603050405020304" pitchFamily="18" charset="0"/>
              </a:rPr>
              <a:t>Харчування вихованців здійснюється відповідно до </a:t>
            </a:r>
            <a:br>
              <a:rPr lang="uk-UA" altLang="uk-UA" sz="2000" dirty="0">
                <a:latin typeface="Times New Roman" panose="02020603050405020304" pitchFamily="18" charset="0"/>
                <a:cs typeface="Times New Roman" panose="02020603050405020304" pitchFamily="18" charset="0"/>
              </a:rPr>
            </a:br>
            <a:r>
              <a:rPr lang="uk-UA" altLang="uk-UA" sz="2000" dirty="0">
                <a:latin typeface="Times New Roman" panose="02020603050405020304" pitchFamily="18" charset="0"/>
                <a:cs typeface="Times New Roman" panose="02020603050405020304" pitchFamily="18" charset="0"/>
              </a:rPr>
              <a:t>«</a:t>
            </a:r>
            <a:r>
              <a:rPr lang="uk-UA" altLang="uk-UA" sz="2000" b="1" dirty="0">
                <a:latin typeface="Times New Roman" panose="02020603050405020304" pitchFamily="18" charset="0"/>
                <a:cs typeface="Times New Roman" panose="02020603050405020304" pitchFamily="18" charset="0"/>
              </a:rPr>
              <a:t>Інструкції з організація</a:t>
            </a:r>
            <a:r>
              <a:rPr lang="uk-UA" altLang="uk-UA" sz="2000" dirty="0">
                <a:latin typeface="Times New Roman" panose="02020603050405020304" pitchFamily="18" charset="0"/>
                <a:cs typeface="Times New Roman" panose="02020603050405020304" pitchFamily="18" charset="0"/>
              </a:rPr>
              <a:t> </a:t>
            </a:r>
            <a:r>
              <a:rPr lang="uk-UA" altLang="uk-UA" sz="2000" b="1" dirty="0">
                <a:latin typeface="Times New Roman" panose="02020603050405020304" pitchFamily="18" charset="0"/>
                <a:cs typeface="Times New Roman" panose="02020603050405020304" pitchFamily="18" charset="0"/>
              </a:rPr>
              <a:t>харчування дітей у  ДНЗ</a:t>
            </a:r>
            <a:r>
              <a:rPr lang="uk-UA" altLang="uk-UA" sz="2000" dirty="0" smtClean="0">
                <a:latin typeface="Times New Roman" panose="02020603050405020304" pitchFamily="18" charset="0"/>
                <a:cs typeface="Times New Roman" panose="02020603050405020304" pitchFamily="18" charset="0"/>
              </a:rPr>
              <a:t>» </a:t>
            </a:r>
            <a:r>
              <a:rPr lang="uk-UA" dirty="0"/>
              <a:t>затвердженою наказом МОН України та МОЗ України від 17.04.2006 №298/227</a:t>
            </a:r>
            <a:r>
              <a:rPr lang="uk-UA" altLang="uk-UA" sz="2000" dirty="0" smtClean="0">
                <a:latin typeface="Times New Roman" panose="02020603050405020304" pitchFamily="18" charset="0"/>
                <a:cs typeface="Times New Roman" panose="02020603050405020304" pitchFamily="18" charset="0"/>
              </a:rPr>
              <a:t> </a:t>
            </a:r>
          </a:p>
          <a:p>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88400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5462" y="175846"/>
            <a:ext cx="10955215" cy="879231"/>
          </a:xfrm>
        </p:spPr>
        <p:txBody>
          <a:bodyPr>
            <a:normAutofit/>
          </a:bodyPr>
          <a:lstStyle/>
          <a:p>
            <a:pPr algn="l"/>
            <a:r>
              <a:rPr lang="uk-UA" sz="2800" b="1" dirty="0" smtClean="0"/>
              <a:t>Медичне обслуговування дітей здійснює сестра медична старша.</a:t>
            </a:r>
            <a:endParaRPr lang="uk-UA" sz="2800" b="1" dirty="0"/>
          </a:p>
        </p:txBody>
      </p:sp>
      <p:sp>
        <p:nvSpPr>
          <p:cNvPr id="3" name="Місце для тексту 2"/>
          <p:cNvSpPr>
            <a:spLocks noGrp="1"/>
          </p:cNvSpPr>
          <p:nvPr>
            <p:ph type="body" idx="1"/>
          </p:nvPr>
        </p:nvSpPr>
        <p:spPr>
          <a:xfrm>
            <a:off x="720969" y="1213338"/>
            <a:ext cx="10849708" cy="1661747"/>
          </a:xfrm>
        </p:spPr>
        <p:txBody>
          <a:bodyPr>
            <a:normAutofit fontScale="70000" lnSpcReduction="20000"/>
          </a:bodyPr>
          <a:lstStyle/>
          <a:p>
            <a:pPr algn="l"/>
            <a:r>
              <a:rPr lang="uk-UA" dirty="0">
                <a:latin typeface="Times New Roman" panose="02020603050405020304" pitchFamily="18" charset="0"/>
                <a:cs typeface="Times New Roman" panose="02020603050405020304" pitchFamily="18" charset="0"/>
              </a:rPr>
              <a:t>Для роботи сестри медичної старшої, організації медичного обслуговування дошкільників у дитячому садку створені  необхідні умови.</a:t>
            </a:r>
          </a:p>
          <a:p>
            <a:pPr algn="l"/>
            <a:r>
              <a:rPr lang="uk-UA" dirty="0">
                <a:latin typeface="Times New Roman" panose="02020603050405020304" pitchFamily="18" charset="0"/>
                <a:cs typeface="Times New Roman" panose="02020603050405020304" pitchFamily="18" charset="0"/>
              </a:rPr>
              <a:t>       В закладі є медичний кабінет, оснащений ростоміром, кушеткою, </a:t>
            </a:r>
            <a:r>
              <a:rPr lang="uk-UA" dirty="0" err="1">
                <a:latin typeface="Times New Roman" panose="02020603050405020304" pitchFamily="18" charset="0"/>
                <a:cs typeface="Times New Roman" panose="02020603050405020304" pitchFamily="18" charset="0"/>
              </a:rPr>
              <a:t>тискоміром</a:t>
            </a:r>
            <a:r>
              <a:rPr lang="uk-UA" dirty="0">
                <a:latin typeface="Times New Roman" panose="02020603050405020304" pitchFamily="18" charset="0"/>
                <a:cs typeface="Times New Roman" panose="02020603050405020304" pitchFamily="18" charset="0"/>
              </a:rPr>
              <a:t>, термометрами, медикаментами для надання першої медичної допомоги. </a:t>
            </a:r>
            <a:endParaRPr lang="uk-UA" dirty="0" smtClean="0">
              <a:latin typeface="Times New Roman" panose="02020603050405020304" pitchFamily="18" charset="0"/>
              <a:cs typeface="Times New Roman" panose="02020603050405020304" pitchFamily="18" charset="0"/>
            </a:endParaRPr>
          </a:p>
          <a:p>
            <a:pPr algn="l"/>
            <a:r>
              <a:rPr lang="uk-UA" dirty="0" smtClean="0">
                <a:latin typeface="Times New Roman" panose="02020603050405020304" pitchFamily="18" charset="0"/>
                <a:cs typeface="Times New Roman" panose="02020603050405020304" pitchFamily="18" charset="0"/>
              </a:rPr>
              <a:t>У </a:t>
            </a:r>
            <a:r>
              <a:rPr lang="uk-UA" dirty="0">
                <a:latin typeface="Times New Roman" panose="02020603050405020304" pitchFamily="18" charset="0"/>
                <a:cs typeface="Times New Roman" panose="02020603050405020304" pitchFamily="18" charset="0"/>
              </a:rPr>
              <a:t>кожній групі є </a:t>
            </a:r>
            <a:r>
              <a:rPr lang="uk-UA" dirty="0" smtClean="0">
                <a:latin typeface="Times New Roman" panose="02020603050405020304" pitchFamily="18" charset="0"/>
                <a:cs typeface="Times New Roman" panose="02020603050405020304" pitchFamily="18" charset="0"/>
              </a:rPr>
              <a:t>аптечна-шафка</a:t>
            </a:r>
            <a:r>
              <a:rPr lang="uk-UA" dirty="0">
                <a:latin typeface="Times New Roman" panose="02020603050405020304" pitchFamily="18" charset="0"/>
                <a:cs typeface="Times New Roman" panose="02020603050405020304" pitchFamily="18" charset="0"/>
              </a:rPr>
              <a:t>, яка також наповнена засобами для надання першої медичної допомоги. </a:t>
            </a:r>
          </a:p>
          <a:p>
            <a:pPr algn="l"/>
            <a:endParaRPr lang="uk-UA"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08943">
            <a:off x="1117802" y="3033346"/>
            <a:ext cx="2610137" cy="2473725"/>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5412" y="2875085"/>
            <a:ext cx="2102826" cy="2813538"/>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37431" y="3798276"/>
            <a:ext cx="2233245" cy="2136531"/>
          </a:xfrm>
          <a:prstGeom prst="rect">
            <a:avLst/>
          </a:prstGeom>
        </p:spPr>
      </p:pic>
      <p:pic>
        <p:nvPicPr>
          <p:cNvPr id="13" name="Рисунок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4423" y="2824528"/>
            <a:ext cx="2708032" cy="2031024"/>
          </a:xfrm>
          <a:prstGeom prst="rect">
            <a:avLst/>
          </a:prstGeom>
        </p:spPr>
      </p:pic>
    </p:spTree>
    <p:extLst>
      <p:ext uri="{BB962C8B-B14F-4D97-AF65-F5344CB8AC3E}">
        <p14:creationId xmlns:p14="http://schemas.microsoft.com/office/powerpoint/2010/main" val="11973763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0631" y="509954"/>
            <a:ext cx="11148645" cy="5539154"/>
          </a:xfrm>
        </p:spPr>
        <p:txBody>
          <a:bodyPr>
            <a:noAutofit/>
          </a:bodyPr>
          <a:lstStyle/>
          <a:p>
            <a:pPr algn="l"/>
            <a:r>
              <a:rPr lang="uk-UA" sz="1600" b="1" dirty="0">
                <a:latin typeface="Times New Roman" panose="02020603050405020304" pitchFamily="18" charset="0"/>
                <a:cs typeface="Times New Roman" panose="02020603050405020304" pitchFamily="18" charset="0"/>
              </a:rPr>
              <a:t>Управлінські рішення та дії керівника ЗДО були спрямовані на виконання таких завдань:</a:t>
            </a:r>
            <a:br>
              <a:rPr lang="uk-UA" sz="1600" b="1" dirty="0">
                <a:latin typeface="Times New Roman" panose="02020603050405020304" pitchFamily="18" charset="0"/>
                <a:cs typeface="Times New Roman" panose="02020603050405020304" pitchFamily="18" charset="0"/>
              </a:rPr>
            </a:br>
            <a:r>
              <a:rPr lang="uk-UA" sz="1600" dirty="0">
                <a:latin typeface="Times New Roman" panose="02020603050405020304" pitchFamily="18" charset="0"/>
                <a:cs typeface="Times New Roman" panose="02020603050405020304" pitchFamily="18" charset="0"/>
              </a:rPr>
              <a:t>1. Організація діяльності колективу щодо надання освітніх послуг населенню відповідно до статуту дошкільного навчального закладу</a:t>
            </a:r>
            <a:r>
              <a:rPr lang="uk-UA" sz="1600" dirty="0" smtClean="0">
                <a:latin typeface="Times New Roman" panose="02020603050405020304" pitchFamily="18" charset="0"/>
                <a:cs typeface="Times New Roman" panose="02020603050405020304" pitchFamily="18" charset="0"/>
              </a:rPr>
              <a:t>.</a:t>
            </a:r>
            <a:br>
              <a:rPr lang="uk-UA" sz="1600" dirty="0" smtClean="0">
                <a:latin typeface="Times New Roman" panose="02020603050405020304" pitchFamily="18" charset="0"/>
                <a:cs typeface="Times New Roman" panose="02020603050405020304" pitchFamily="18" charset="0"/>
              </a:rPr>
            </a:br>
            <a:r>
              <a:rPr lang="uk-UA" sz="1600" dirty="0">
                <a:latin typeface="Times New Roman" panose="02020603050405020304" pitchFamily="18" charset="0"/>
                <a:cs typeface="Times New Roman" panose="02020603050405020304" pitchFamily="18" charset="0"/>
              </a:rPr>
              <a:t/>
            </a:r>
            <a:br>
              <a:rPr lang="uk-UA" sz="1600" dirty="0">
                <a:latin typeface="Times New Roman" panose="02020603050405020304" pitchFamily="18" charset="0"/>
                <a:cs typeface="Times New Roman" panose="02020603050405020304" pitchFamily="18" charset="0"/>
              </a:rPr>
            </a:br>
            <a:r>
              <a:rPr lang="uk-UA" sz="1600" dirty="0">
                <a:latin typeface="Times New Roman" panose="02020603050405020304" pitchFamily="18" charset="0"/>
                <a:cs typeface="Times New Roman" panose="02020603050405020304" pitchFamily="18" charset="0"/>
              </a:rPr>
              <a:t>2. Комплектування груп на 01 вересня 2022 – 2023 навчального року дітьми та кадрами</a:t>
            </a:r>
            <a:r>
              <a:rPr lang="uk-UA" sz="1600" dirty="0" smtClean="0">
                <a:latin typeface="Times New Roman" panose="02020603050405020304" pitchFamily="18" charset="0"/>
                <a:cs typeface="Times New Roman" panose="02020603050405020304" pitchFamily="18" charset="0"/>
              </a:rPr>
              <a:t>.</a:t>
            </a:r>
            <a:br>
              <a:rPr lang="uk-UA" sz="1600" dirty="0" smtClean="0">
                <a:latin typeface="Times New Roman" panose="02020603050405020304" pitchFamily="18" charset="0"/>
                <a:cs typeface="Times New Roman" panose="02020603050405020304" pitchFamily="18" charset="0"/>
              </a:rPr>
            </a:br>
            <a:r>
              <a:rPr lang="uk-UA" sz="1600" dirty="0">
                <a:latin typeface="Times New Roman" panose="02020603050405020304" pitchFamily="18" charset="0"/>
                <a:cs typeface="Times New Roman" panose="02020603050405020304" pitchFamily="18" charset="0"/>
              </a:rPr>
              <a:t/>
            </a:r>
            <a:br>
              <a:rPr lang="uk-UA" sz="1600" dirty="0">
                <a:latin typeface="Times New Roman" panose="02020603050405020304" pitchFamily="18" charset="0"/>
                <a:cs typeface="Times New Roman" panose="02020603050405020304" pitchFamily="18" charset="0"/>
              </a:rPr>
            </a:br>
            <a:r>
              <a:rPr lang="uk-UA" sz="1600" dirty="0" smtClean="0">
                <a:latin typeface="Times New Roman" panose="02020603050405020304" pitchFamily="18" charset="0"/>
                <a:cs typeface="Times New Roman" panose="02020603050405020304" pitchFamily="18" charset="0"/>
              </a:rPr>
              <a:t>3. </a:t>
            </a:r>
            <a:r>
              <a:rPr lang="uk-UA" sz="1600" dirty="0">
                <a:latin typeface="Times New Roman" panose="02020603050405020304" pitchFamily="18" charset="0"/>
                <a:cs typeface="Times New Roman" panose="02020603050405020304" pitchFamily="18" charset="0"/>
              </a:rPr>
              <a:t>Забезпечення умов для ефективного проведення освітнього процесу, фізичного та психічного розвитку дітей</a:t>
            </a:r>
            <a:r>
              <a:rPr lang="uk-UA" sz="1600" dirty="0" smtClean="0">
                <a:latin typeface="Times New Roman" panose="02020603050405020304" pitchFamily="18" charset="0"/>
                <a:cs typeface="Times New Roman" panose="02020603050405020304" pitchFamily="18" charset="0"/>
              </a:rPr>
              <a:t>.</a:t>
            </a:r>
            <a:br>
              <a:rPr lang="uk-UA" sz="1600" dirty="0" smtClean="0">
                <a:latin typeface="Times New Roman" panose="02020603050405020304" pitchFamily="18" charset="0"/>
                <a:cs typeface="Times New Roman" panose="02020603050405020304" pitchFamily="18" charset="0"/>
              </a:rPr>
            </a:br>
            <a:r>
              <a:rPr lang="uk-UA" sz="1600" dirty="0">
                <a:latin typeface="Times New Roman" panose="02020603050405020304" pitchFamily="18" charset="0"/>
                <a:cs typeface="Times New Roman" panose="02020603050405020304" pitchFamily="18" charset="0"/>
              </a:rPr>
              <a:t/>
            </a:r>
            <a:br>
              <a:rPr lang="uk-UA" sz="1600" dirty="0">
                <a:latin typeface="Times New Roman" panose="02020603050405020304" pitchFamily="18" charset="0"/>
                <a:cs typeface="Times New Roman" panose="02020603050405020304" pitchFamily="18" charset="0"/>
              </a:rPr>
            </a:br>
            <a:r>
              <a:rPr lang="uk-UA" sz="1600" dirty="0" smtClean="0">
                <a:latin typeface="Times New Roman" panose="02020603050405020304" pitchFamily="18" charset="0"/>
                <a:cs typeface="Times New Roman" panose="02020603050405020304" pitchFamily="18" charset="0"/>
              </a:rPr>
              <a:t>4. Вирішення </a:t>
            </a:r>
            <a:r>
              <a:rPr lang="uk-UA" sz="1600" dirty="0">
                <a:latin typeface="Times New Roman" panose="02020603050405020304" pitchFamily="18" charset="0"/>
                <a:cs typeface="Times New Roman" panose="02020603050405020304" pitchFamily="18" charset="0"/>
              </a:rPr>
              <a:t>освітніх, методичних, адміністративних, фінансових, господарських та інших питань, які виникають у процесі діяльності ЗДО</a:t>
            </a:r>
            <a:r>
              <a:rPr lang="uk-UA" sz="1600" dirty="0" smtClean="0">
                <a:latin typeface="Times New Roman" panose="02020603050405020304" pitchFamily="18" charset="0"/>
                <a:cs typeface="Times New Roman" panose="02020603050405020304" pitchFamily="18" charset="0"/>
              </a:rPr>
              <a:t>.</a:t>
            </a:r>
            <a:br>
              <a:rPr lang="uk-UA" sz="1600" dirty="0" smtClean="0">
                <a:latin typeface="Times New Roman" panose="02020603050405020304" pitchFamily="18" charset="0"/>
                <a:cs typeface="Times New Roman" panose="02020603050405020304" pitchFamily="18" charset="0"/>
              </a:rPr>
            </a:br>
            <a:r>
              <a:rPr lang="uk-UA" sz="1600" dirty="0">
                <a:latin typeface="Times New Roman" panose="02020603050405020304" pitchFamily="18" charset="0"/>
                <a:cs typeface="Times New Roman" panose="02020603050405020304" pitchFamily="18" charset="0"/>
              </a:rPr>
              <a:t/>
            </a:r>
            <a:br>
              <a:rPr lang="uk-UA" sz="1600" dirty="0">
                <a:latin typeface="Times New Roman" panose="02020603050405020304" pitchFamily="18" charset="0"/>
                <a:cs typeface="Times New Roman" panose="02020603050405020304" pitchFamily="18" charset="0"/>
              </a:rPr>
            </a:br>
            <a:r>
              <a:rPr lang="uk-UA" sz="1600" dirty="0" smtClean="0">
                <a:latin typeface="Times New Roman" panose="02020603050405020304" pitchFamily="18" charset="0"/>
                <a:cs typeface="Times New Roman" panose="02020603050405020304" pitchFamily="18" charset="0"/>
              </a:rPr>
              <a:t>5. </a:t>
            </a:r>
            <a:r>
              <a:rPr lang="uk-UA" sz="1600" dirty="0">
                <a:latin typeface="Times New Roman" panose="02020603050405020304" pitchFamily="18" charset="0"/>
                <a:cs typeface="Times New Roman" panose="02020603050405020304" pitchFamily="18" charset="0"/>
              </a:rPr>
              <a:t>Сприяння підвищенню кваліфікації педагогічних </a:t>
            </a:r>
            <a:r>
              <a:rPr lang="uk-UA" sz="1600" dirty="0" smtClean="0">
                <a:latin typeface="Times New Roman" panose="02020603050405020304" pitchFamily="18" charset="0"/>
                <a:cs typeface="Times New Roman" panose="02020603050405020304" pitchFamily="18" charset="0"/>
              </a:rPr>
              <a:t>працівників.</a:t>
            </a:r>
            <a:br>
              <a:rPr lang="uk-UA" sz="1600" dirty="0" smtClean="0">
                <a:latin typeface="Times New Roman" panose="02020603050405020304" pitchFamily="18" charset="0"/>
                <a:cs typeface="Times New Roman" panose="02020603050405020304" pitchFamily="18" charset="0"/>
              </a:rPr>
            </a:br>
            <a:r>
              <a:rPr lang="uk-UA" sz="1600" dirty="0">
                <a:latin typeface="Times New Roman" panose="02020603050405020304" pitchFamily="18" charset="0"/>
                <a:cs typeface="Times New Roman" panose="02020603050405020304" pitchFamily="18" charset="0"/>
              </a:rPr>
              <a:t/>
            </a:r>
            <a:br>
              <a:rPr lang="uk-UA" sz="1600" dirty="0">
                <a:latin typeface="Times New Roman" panose="02020603050405020304" pitchFamily="18" charset="0"/>
                <a:cs typeface="Times New Roman" panose="02020603050405020304" pitchFamily="18" charset="0"/>
              </a:rPr>
            </a:br>
            <a:r>
              <a:rPr lang="uk-UA" sz="1600" dirty="0" smtClean="0">
                <a:latin typeface="Times New Roman" panose="02020603050405020304" pitchFamily="18" charset="0"/>
                <a:cs typeface="Times New Roman" panose="02020603050405020304" pitchFamily="18" charset="0"/>
              </a:rPr>
              <a:t>6. </a:t>
            </a:r>
            <a:r>
              <a:rPr lang="uk-UA" sz="1600" dirty="0">
                <a:latin typeface="Times New Roman" panose="02020603050405020304" pitchFamily="18" charset="0"/>
                <a:cs typeface="Times New Roman" panose="02020603050405020304" pitchFamily="18" charset="0"/>
              </a:rPr>
              <a:t>Створення сприятливого </a:t>
            </a:r>
            <a:r>
              <a:rPr lang="uk-UA" sz="1600" dirty="0" err="1" smtClean="0">
                <a:latin typeface="Times New Roman" panose="02020603050405020304" pitchFamily="18" charset="0"/>
                <a:cs typeface="Times New Roman" panose="02020603050405020304" pitchFamily="18" charset="0"/>
              </a:rPr>
              <a:t>емоційнопсихологічного</a:t>
            </a:r>
            <a:r>
              <a:rPr lang="uk-UA" sz="1600" dirty="0" smtClean="0">
                <a:latin typeface="Times New Roman" panose="02020603050405020304" pitchFamily="18" charset="0"/>
                <a:cs typeface="Times New Roman" panose="02020603050405020304" pitchFamily="18" charset="0"/>
              </a:rPr>
              <a:t> </a:t>
            </a:r>
            <a:r>
              <a:rPr lang="uk-UA" sz="1600" dirty="0">
                <a:latin typeface="Times New Roman" panose="02020603050405020304" pitchFamily="18" charset="0"/>
                <a:cs typeface="Times New Roman" panose="02020603050405020304" pitchFamily="18" charset="0"/>
              </a:rPr>
              <a:t>клімату у колективі ЗДО</a:t>
            </a:r>
            <a:r>
              <a:rPr lang="uk-UA" sz="1600" dirty="0" smtClean="0">
                <a:latin typeface="Times New Roman" panose="02020603050405020304" pitchFamily="18" charset="0"/>
                <a:cs typeface="Times New Roman" panose="02020603050405020304" pitchFamily="18" charset="0"/>
              </a:rPr>
              <a:t>.</a:t>
            </a:r>
            <a:br>
              <a:rPr lang="uk-UA" sz="1600" dirty="0" smtClean="0">
                <a:latin typeface="Times New Roman" panose="02020603050405020304" pitchFamily="18" charset="0"/>
                <a:cs typeface="Times New Roman" panose="02020603050405020304" pitchFamily="18" charset="0"/>
              </a:rPr>
            </a:br>
            <a:r>
              <a:rPr lang="uk-UA" sz="1600" dirty="0">
                <a:latin typeface="Times New Roman" panose="02020603050405020304" pitchFamily="18" charset="0"/>
                <a:cs typeface="Times New Roman" panose="02020603050405020304" pitchFamily="18" charset="0"/>
              </a:rPr>
              <a:t/>
            </a:r>
            <a:br>
              <a:rPr lang="uk-UA" sz="1600" dirty="0">
                <a:latin typeface="Times New Roman" panose="02020603050405020304" pitchFamily="18" charset="0"/>
                <a:cs typeface="Times New Roman" panose="02020603050405020304" pitchFamily="18" charset="0"/>
              </a:rPr>
            </a:br>
            <a:r>
              <a:rPr lang="uk-UA" sz="1600" dirty="0" smtClean="0">
                <a:latin typeface="Times New Roman" panose="02020603050405020304" pitchFamily="18" charset="0"/>
                <a:cs typeface="Times New Roman" panose="02020603050405020304" pitchFamily="18" charset="0"/>
              </a:rPr>
              <a:t>7. </a:t>
            </a:r>
            <a:r>
              <a:rPr lang="uk-UA" sz="1600" dirty="0">
                <a:latin typeface="Times New Roman" panose="02020603050405020304" pitchFamily="18" charset="0"/>
                <a:cs typeface="Times New Roman" panose="02020603050405020304" pitchFamily="18" charset="0"/>
              </a:rPr>
              <a:t>Організація дистанційної роботи педагогічних працівників</a:t>
            </a:r>
            <a:r>
              <a:rPr lang="uk-UA" sz="1600" dirty="0" smtClean="0">
                <a:latin typeface="Times New Roman" panose="02020603050405020304" pitchFamily="18" charset="0"/>
                <a:cs typeface="Times New Roman" panose="02020603050405020304" pitchFamily="18" charset="0"/>
              </a:rPr>
              <a:t>.</a:t>
            </a:r>
            <a:br>
              <a:rPr lang="uk-UA" sz="1600" dirty="0" smtClean="0">
                <a:latin typeface="Times New Roman" panose="02020603050405020304" pitchFamily="18" charset="0"/>
                <a:cs typeface="Times New Roman" panose="02020603050405020304" pitchFamily="18" charset="0"/>
              </a:rPr>
            </a:br>
            <a:r>
              <a:rPr lang="uk-UA" sz="1600" dirty="0">
                <a:latin typeface="Times New Roman" panose="02020603050405020304" pitchFamily="18" charset="0"/>
                <a:cs typeface="Times New Roman" panose="02020603050405020304" pitchFamily="18" charset="0"/>
              </a:rPr>
              <a:t/>
            </a:r>
            <a:br>
              <a:rPr lang="uk-UA" sz="1600" dirty="0">
                <a:latin typeface="Times New Roman" panose="02020603050405020304" pitchFamily="18" charset="0"/>
                <a:cs typeface="Times New Roman" panose="02020603050405020304" pitchFamily="18" charset="0"/>
              </a:rPr>
            </a:br>
            <a:r>
              <a:rPr lang="uk-UA" sz="1600" dirty="0">
                <a:latin typeface="Times New Roman" panose="02020603050405020304" pitchFamily="18" charset="0"/>
                <a:cs typeface="Times New Roman" panose="02020603050405020304" pitchFamily="18" charset="0"/>
              </a:rPr>
              <a:t>8</a:t>
            </a:r>
            <a:r>
              <a:rPr lang="uk-UA" sz="1600" dirty="0" smtClean="0">
                <a:latin typeface="Times New Roman" panose="02020603050405020304" pitchFamily="18" charset="0"/>
                <a:cs typeface="Times New Roman" panose="02020603050405020304" pitchFamily="18" charset="0"/>
              </a:rPr>
              <a:t>. </a:t>
            </a:r>
            <a:r>
              <a:rPr lang="uk-UA" sz="1600" dirty="0">
                <a:latin typeface="Times New Roman" panose="02020603050405020304" pitchFamily="18" charset="0"/>
                <a:cs typeface="Times New Roman" panose="02020603050405020304" pitchFamily="18" charset="0"/>
              </a:rPr>
              <a:t>Комплектація штатів відповідно затвердженого штатного </a:t>
            </a:r>
            <a:r>
              <a:rPr lang="uk-UA" sz="1600" dirty="0" smtClean="0">
                <a:latin typeface="Times New Roman" panose="02020603050405020304" pitchFamily="18" charset="0"/>
                <a:cs typeface="Times New Roman" panose="02020603050405020304" pitchFamily="18" charset="0"/>
              </a:rPr>
              <a:t>розпису.</a:t>
            </a:r>
            <a:br>
              <a:rPr lang="uk-UA" sz="1600" dirty="0" smtClean="0">
                <a:latin typeface="Times New Roman" panose="02020603050405020304" pitchFamily="18" charset="0"/>
                <a:cs typeface="Times New Roman" panose="02020603050405020304" pitchFamily="18" charset="0"/>
              </a:rPr>
            </a:br>
            <a:r>
              <a:rPr lang="uk-UA" sz="1600" dirty="0">
                <a:latin typeface="Times New Roman" panose="02020603050405020304" pitchFamily="18" charset="0"/>
                <a:cs typeface="Times New Roman" panose="02020603050405020304" pitchFamily="18" charset="0"/>
              </a:rPr>
              <a:t/>
            </a:r>
            <a:br>
              <a:rPr lang="uk-UA" sz="1600" dirty="0">
                <a:latin typeface="Times New Roman" panose="02020603050405020304" pitchFamily="18" charset="0"/>
                <a:cs typeface="Times New Roman" panose="02020603050405020304" pitchFamily="18" charset="0"/>
              </a:rPr>
            </a:br>
            <a:r>
              <a:rPr lang="uk-UA" sz="1600" dirty="0">
                <a:latin typeface="Times New Roman" panose="02020603050405020304" pitchFamily="18" charset="0"/>
                <a:cs typeface="Times New Roman" panose="02020603050405020304" pitchFamily="18" charset="0"/>
              </a:rPr>
              <a:t>9</a:t>
            </a:r>
            <a:r>
              <a:rPr lang="uk-UA" sz="1600" dirty="0" smtClean="0">
                <a:latin typeface="Times New Roman" panose="02020603050405020304" pitchFamily="18" charset="0"/>
                <a:cs typeface="Times New Roman" panose="02020603050405020304" pitchFamily="18" charset="0"/>
              </a:rPr>
              <a:t>. </a:t>
            </a:r>
            <a:r>
              <a:rPr lang="uk-UA" sz="1600" dirty="0">
                <a:latin typeface="Times New Roman" panose="02020603050405020304" pitchFamily="18" charset="0"/>
                <a:cs typeface="Times New Roman" panose="02020603050405020304" pitchFamily="18" charset="0"/>
              </a:rPr>
              <a:t>Організація різних форм співпраці з батьками</a:t>
            </a:r>
            <a:r>
              <a:rPr lang="uk-UA" sz="1600" dirty="0" smtClean="0">
                <a:latin typeface="Times New Roman" panose="02020603050405020304" pitchFamily="18" charset="0"/>
                <a:cs typeface="Times New Roman" panose="02020603050405020304" pitchFamily="18" charset="0"/>
              </a:rPr>
              <a:t>.</a:t>
            </a:r>
            <a:br>
              <a:rPr lang="uk-UA" sz="1600" dirty="0" smtClean="0">
                <a:latin typeface="Times New Roman" panose="02020603050405020304" pitchFamily="18" charset="0"/>
                <a:cs typeface="Times New Roman" panose="02020603050405020304" pitchFamily="18" charset="0"/>
              </a:rPr>
            </a:br>
            <a:r>
              <a:rPr lang="uk-UA" sz="1600" dirty="0">
                <a:latin typeface="Times New Roman" panose="02020603050405020304" pitchFamily="18" charset="0"/>
                <a:cs typeface="Times New Roman" panose="02020603050405020304" pitchFamily="18" charset="0"/>
              </a:rPr>
              <a:t/>
            </a:r>
            <a:br>
              <a:rPr lang="uk-UA" sz="1600" dirty="0">
                <a:latin typeface="Times New Roman" panose="02020603050405020304" pitchFamily="18" charset="0"/>
                <a:cs typeface="Times New Roman" panose="02020603050405020304" pitchFamily="18" charset="0"/>
              </a:rPr>
            </a:br>
            <a:r>
              <a:rPr lang="uk-UA" sz="1600" b="1" dirty="0">
                <a:latin typeface="Times New Roman" panose="02020603050405020304" pitchFamily="18" charset="0"/>
                <a:cs typeface="Times New Roman" panose="02020603050405020304" pitchFamily="18" charset="0"/>
              </a:rPr>
              <a:t>Колектив постійно </a:t>
            </a:r>
            <a:r>
              <a:rPr lang="uk-UA" sz="1600" b="1" dirty="0" smtClean="0">
                <a:latin typeface="Times New Roman" panose="02020603050405020304" pitchFamily="18" charset="0"/>
                <a:cs typeface="Times New Roman" panose="02020603050405020304" pitchFamily="18" charset="0"/>
              </a:rPr>
              <a:t>працює </a:t>
            </a:r>
            <a:r>
              <a:rPr lang="uk-UA" sz="1600" b="1" dirty="0">
                <a:latin typeface="Times New Roman" panose="02020603050405020304" pitchFamily="18" charset="0"/>
                <a:cs typeface="Times New Roman" panose="02020603050405020304" pitchFamily="18" charset="0"/>
              </a:rPr>
              <a:t>над створенням позитивного іміджу закладу дошкільної освіти</a:t>
            </a:r>
          </a:p>
        </p:txBody>
      </p:sp>
      <p:sp>
        <p:nvSpPr>
          <p:cNvPr id="3" name="Місце для тексту 2"/>
          <p:cNvSpPr>
            <a:spLocks noGrp="1"/>
          </p:cNvSpPr>
          <p:nvPr>
            <p:ph type="body" idx="1"/>
          </p:nvPr>
        </p:nvSpPr>
        <p:spPr>
          <a:xfrm>
            <a:off x="9372599" y="3894992"/>
            <a:ext cx="801157" cy="905606"/>
          </a:xfrm>
        </p:spPr>
        <p:txBody>
          <a:bodyPr/>
          <a:lstStyle/>
          <a:p>
            <a:endParaRPr lang="uk-UA" dirty="0" smtClean="0"/>
          </a:p>
          <a:p>
            <a:endParaRPr lang="uk-UA" dirty="0" smtClean="0"/>
          </a:p>
          <a:p>
            <a:endParaRPr lang="uk-UA" dirty="0" smtClean="0"/>
          </a:p>
          <a:p>
            <a:endParaRPr lang="uk-UA" dirty="0"/>
          </a:p>
        </p:txBody>
      </p:sp>
    </p:spTree>
    <p:extLst>
      <p:ext uri="{BB962C8B-B14F-4D97-AF65-F5344CB8AC3E}">
        <p14:creationId xmlns:p14="http://schemas.microsoft.com/office/powerpoint/2010/main" val="14245727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4931" y="3060608"/>
            <a:ext cx="11175022" cy="3727054"/>
          </a:xfrm>
        </p:spPr>
        <p:txBody>
          <a:bodyPr>
            <a:normAutofit fontScale="90000"/>
          </a:bodyPr>
          <a:lstStyle/>
          <a:p>
            <a:pPr algn="l" fontAlgn="base"/>
            <a:r>
              <a:rPr lang="uk-UA" sz="3100" b="1" dirty="0"/>
              <a:t>Фінансово-господарська діяльність закладу здійснюється згідно з кошторису на 2022 рік:</a:t>
            </a:r>
            <a:r>
              <a:rPr lang="uk-UA" sz="1800" dirty="0"/>
              <a:t/>
            </a:r>
            <a:br>
              <a:rPr lang="uk-UA" sz="1800" dirty="0"/>
            </a:br>
            <a:r>
              <a:rPr lang="uk-UA" sz="1800" dirty="0"/>
              <a:t>Усього на рік  було виділено </a:t>
            </a:r>
            <a:r>
              <a:rPr lang="uk-UA" sz="1800" b="1" dirty="0"/>
              <a:t>3 302 813 грн 00 коп</a:t>
            </a:r>
            <a:r>
              <a:rPr lang="uk-UA" sz="1800" dirty="0" smtClean="0"/>
              <a:t>.:</a:t>
            </a:r>
            <a:br>
              <a:rPr lang="uk-UA" sz="1800" dirty="0" smtClean="0"/>
            </a:br>
            <a:r>
              <a:rPr lang="uk-UA" sz="1800" dirty="0" smtClean="0"/>
              <a:t>- </a:t>
            </a:r>
            <a:r>
              <a:rPr lang="uk-UA" sz="1800" b="1" dirty="0" smtClean="0"/>
              <a:t>оплата </a:t>
            </a:r>
            <a:r>
              <a:rPr lang="uk-UA" sz="1800" b="1" dirty="0"/>
              <a:t>праці працівників </a:t>
            </a:r>
            <a:r>
              <a:rPr lang="uk-UA" sz="1800" dirty="0"/>
              <a:t>становила – </a:t>
            </a:r>
            <a:r>
              <a:rPr lang="uk-UA" sz="1800" b="1" dirty="0"/>
              <a:t>1 958 200 грн.00 </a:t>
            </a:r>
            <a:r>
              <a:rPr lang="uk-UA" sz="1800" b="1" dirty="0" err="1" smtClean="0"/>
              <a:t>коп</a:t>
            </a:r>
            <a:r>
              <a:rPr lang="uk-UA" sz="1800" dirty="0"/>
              <a:t>;</a:t>
            </a:r>
            <a:r>
              <a:rPr lang="uk-UA" sz="1800" dirty="0" smtClean="0"/>
              <a:t>  </a:t>
            </a:r>
            <a:r>
              <a:rPr lang="uk-UA" sz="1800" dirty="0"/>
              <a:t/>
            </a:r>
            <a:br>
              <a:rPr lang="uk-UA" sz="1800" dirty="0"/>
            </a:br>
            <a:r>
              <a:rPr lang="uk-UA" sz="1800" dirty="0" smtClean="0"/>
              <a:t>- </a:t>
            </a:r>
            <a:r>
              <a:rPr lang="uk-UA" sz="1800" b="1" dirty="0" smtClean="0"/>
              <a:t>продукти </a:t>
            </a:r>
            <a:r>
              <a:rPr lang="uk-UA" sz="1800" b="1" dirty="0"/>
              <a:t>харчування </a:t>
            </a:r>
            <a:r>
              <a:rPr lang="uk-UA" sz="1800" b="1" dirty="0" smtClean="0"/>
              <a:t>становили </a:t>
            </a:r>
            <a:r>
              <a:rPr lang="uk-UA" sz="1800" b="1" dirty="0"/>
              <a:t>-  299 100 грн 00 </a:t>
            </a:r>
            <a:r>
              <a:rPr lang="uk-UA" sz="1800" b="1" dirty="0" err="1" smtClean="0"/>
              <a:t>коп</a:t>
            </a:r>
            <a:r>
              <a:rPr lang="uk-UA" sz="1800" b="1" dirty="0"/>
              <a:t>;</a:t>
            </a:r>
            <a:r>
              <a:rPr lang="uk-UA" sz="1800" b="1" dirty="0" smtClean="0"/>
              <a:t/>
            </a:r>
            <a:br>
              <a:rPr lang="uk-UA" sz="1800" b="1" dirty="0" smtClean="0"/>
            </a:br>
            <a:r>
              <a:rPr lang="uk-UA" sz="1800" b="1" dirty="0" smtClean="0"/>
              <a:t>- оплата </a:t>
            </a:r>
            <a:r>
              <a:rPr lang="uk-UA" sz="1800" b="1" dirty="0"/>
              <a:t>комунальних послуг та енергоносіїв становила -  875 303 грн 00 </a:t>
            </a:r>
            <a:r>
              <a:rPr lang="uk-UA" sz="1800" b="1" dirty="0" err="1" smtClean="0"/>
              <a:t>коп</a:t>
            </a:r>
            <a:r>
              <a:rPr lang="uk-UA" sz="1800" b="1" dirty="0" smtClean="0"/>
              <a:t>;</a:t>
            </a:r>
            <a:r>
              <a:rPr lang="uk-UA" sz="1800" dirty="0"/>
              <a:t/>
            </a:r>
            <a:br>
              <a:rPr lang="uk-UA" sz="1800" dirty="0"/>
            </a:br>
            <a:r>
              <a:rPr lang="uk-UA" sz="1800" dirty="0" smtClean="0"/>
              <a:t>- </a:t>
            </a:r>
            <a:r>
              <a:rPr lang="uk-UA" sz="1800" b="1" dirty="0" smtClean="0"/>
              <a:t>використання </a:t>
            </a:r>
            <a:r>
              <a:rPr lang="uk-UA" sz="1800" b="1" dirty="0"/>
              <a:t>товарів  і послуг–   1 344 603 грн 00 коп. </a:t>
            </a:r>
            <a:r>
              <a:rPr lang="uk-UA" sz="1800" b="1" dirty="0" smtClean="0"/>
              <a:t/>
            </a:r>
            <a:br>
              <a:rPr lang="uk-UA" sz="1800" b="1" dirty="0" smtClean="0"/>
            </a:br>
            <a:r>
              <a:rPr lang="uk-UA" sz="1800" b="1" dirty="0"/>
              <a:t/>
            </a:r>
            <a:br>
              <a:rPr lang="uk-UA" sz="1800" b="1" dirty="0"/>
            </a:br>
            <a:r>
              <a:rPr lang="uk-UA" sz="1800" b="1" dirty="0"/>
              <a:t>За бюджетні кошти</a:t>
            </a:r>
            <a:r>
              <a:rPr lang="uk-UA" sz="1800" dirty="0"/>
              <a:t/>
            </a:r>
            <a:br>
              <a:rPr lang="uk-UA" sz="1800" dirty="0"/>
            </a:br>
            <a:r>
              <a:rPr lang="uk-UA" sz="1800" b="1" dirty="0"/>
              <a:t>Закуплено</a:t>
            </a:r>
            <a:r>
              <a:rPr lang="uk-UA" sz="1800" dirty="0"/>
              <a:t>:  на загальну суму  </a:t>
            </a:r>
            <a:r>
              <a:rPr lang="uk-UA" sz="1800" b="1" dirty="0"/>
              <a:t>1877 1грн 55</a:t>
            </a:r>
            <a:r>
              <a:rPr lang="uk-UA" sz="1800" dirty="0"/>
              <a:t> </a:t>
            </a:r>
            <a:r>
              <a:rPr lang="uk-UA" sz="1800" b="1" dirty="0"/>
              <a:t>коп</a:t>
            </a:r>
            <a:r>
              <a:rPr lang="uk-UA" sz="1800" dirty="0" smtClean="0"/>
              <a:t>.:</a:t>
            </a:r>
            <a:r>
              <a:rPr lang="uk-UA" sz="1800" dirty="0"/>
              <a:t/>
            </a:r>
            <a:br>
              <a:rPr lang="uk-UA" sz="1800" dirty="0"/>
            </a:br>
            <a:r>
              <a:rPr lang="uk-UA" sz="1800" dirty="0" smtClean="0"/>
              <a:t>- канцтоварів </a:t>
            </a:r>
            <a:r>
              <a:rPr lang="uk-UA" sz="1800" dirty="0"/>
              <a:t>на  </a:t>
            </a:r>
            <a:r>
              <a:rPr lang="uk-UA" sz="1800" b="1" dirty="0"/>
              <a:t>3 850 грн 20</a:t>
            </a:r>
            <a:r>
              <a:rPr lang="uk-UA" sz="1800" dirty="0"/>
              <a:t> </a:t>
            </a:r>
            <a:r>
              <a:rPr lang="uk-UA" sz="1800" b="1" dirty="0"/>
              <a:t>коп</a:t>
            </a:r>
            <a:r>
              <a:rPr lang="uk-UA" sz="1800" dirty="0" smtClean="0"/>
              <a:t>.;</a:t>
            </a:r>
            <a:br>
              <a:rPr lang="uk-UA" sz="1800" dirty="0" smtClean="0"/>
            </a:br>
            <a:r>
              <a:rPr lang="uk-UA" sz="1800" dirty="0" smtClean="0"/>
              <a:t>- засоби </a:t>
            </a:r>
            <a:r>
              <a:rPr lang="uk-UA" sz="1800" dirty="0"/>
              <a:t>побутової хімії (миючі засоби, мило) - </a:t>
            </a:r>
            <a:r>
              <a:rPr lang="uk-UA" sz="1800" b="1" dirty="0"/>
              <a:t> 2570 грн 50 коп</a:t>
            </a:r>
            <a:r>
              <a:rPr lang="uk-UA" sz="1800" dirty="0" smtClean="0"/>
              <a:t>.; </a:t>
            </a:r>
            <a:br>
              <a:rPr lang="uk-UA" sz="1800" dirty="0" smtClean="0"/>
            </a:br>
            <a:r>
              <a:rPr lang="uk-UA" sz="1800" dirty="0" smtClean="0"/>
              <a:t>- молоток</a:t>
            </a:r>
            <a:r>
              <a:rPr lang="uk-UA" sz="1800" dirty="0"/>
              <a:t>, граблі металеві, ножівка по дереву, електродриль, шуруповерт, ножівка по металу-  </a:t>
            </a:r>
            <a:r>
              <a:rPr lang="uk-UA" sz="1800" b="1" dirty="0"/>
              <a:t>3 986 грн 00 </a:t>
            </a:r>
            <a:r>
              <a:rPr lang="uk-UA" sz="1800" dirty="0"/>
              <a:t>коп</a:t>
            </a:r>
            <a:r>
              <a:rPr lang="uk-UA" sz="1800" dirty="0" smtClean="0"/>
              <a:t>.;</a:t>
            </a:r>
            <a:r>
              <a:rPr lang="uk-UA" sz="1800" dirty="0"/>
              <a:t/>
            </a:r>
            <a:br>
              <a:rPr lang="uk-UA" sz="1800" dirty="0"/>
            </a:br>
            <a:r>
              <a:rPr lang="uk-UA" sz="1800" dirty="0" smtClean="0"/>
              <a:t>- туалетний </a:t>
            </a:r>
            <a:r>
              <a:rPr lang="uk-UA" sz="1800" dirty="0"/>
              <a:t>папір, паперові  серветки, рушники паперові, пакети для сміття   - </a:t>
            </a:r>
            <a:r>
              <a:rPr lang="uk-UA" sz="1800" b="1" dirty="0"/>
              <a:t>3 381 грн 40  </a:t>
            </a:r>
            <a:r>
              <a:rPr lang="uk-UA" sz="1800" b="1" dirty="0" smtClean="0"/>
              <a:t>коп</a:t>
            </a:r>
            <a:r>
              <a:rPr lang="uk-UA" sz="1800" dirty="0" smtClean="0"/>
              <a:t>.;</a:t>
            </a:r>
            <a:r>
              <a:rPr lang="uk-UA" sz="1800" dirty="0"/>
              <a:t/>
            </a:r>
            <a:br>
              <a:rPr lang="uk-UA" sz="1800" dirty="0"/>
            </a:br>
            <a:r>
              <a:rPr lang="uk-UA" sz="1800" dirty="0" smtClean="0"/>
              <a:t>- дезінфікуючі  </a:t>
            </a:r>
            <a:r>
              <a:rPr lang="uk-UA" sz="1800" dirty="0"/>
              <a:t>засоби -</a:t>
            </a:r>
            <a:r>
              <a:rPr lang="uk-UA" sz="1800" b="1" dirty="0"/>
              <a:t>  2194 грн 40 коп</a:t>
            </a:r>
            <a:r>
              <a:rPr lang="uk-UA" sz="1800" dirty="0" smtClean="0"/>
              <a:t>.;</a:t>
            </a:r>
            <a:br>
              <a:rPr lang="uk-UA" sz="1800" dirty="0" smtClean="0"/>
            </a:br>
            <a:r>
              <a:rPr lang="uk-UA" sz="1800" dirty="0" smtClean="0"/>
              <a:t>- медикаменти </a:t>
            </a:r>
            <a:r>
              <a:rPr lang="uk-UA" sz="1800" dirty="0"/>
              <a:t>– </a:t>
            </a:r>
            <a:r>
              <a:rPr lang="uk-UA" sz="1800" b="1" dirty="0"/>
              <a:t>914 грн 05 </a:t>
            </a:r>
            <a:r>
              <a:rPr lang="uk-UA" sz="1800" b="1" dirty="0" err="1" smtClean="0"/>
              <a:t>коп</a:t>
            </a:r>
            <a:r>
              <a:rPr lang="uk-UA" sz="1800" dirty="0"/>
              <a:t>;</a:t>
            </a:r>
            <a:r>
              <a:rPr lang="uk-UA" sz="1800" dirty="0" smtClean="0"/>
              <a:t/>
            </a:r>
            <a:br>
              <a:rPr lang="uk-UA" sz="1800" dirty="0" smtClean="0"/>
            </a:br>
            <a:r>
              <a:rPr lang="uk-UA" sz="1800" dirty="0" smtClean="0"/>
              <a:t>- пісок </a:t>
            </a:r>
            <a:r>
              <a:rPr lang="uk-UA" sz="1800" dirty="0"/>
              <a:t>річковий – </a:t>
            </a:r>
            <a:r>
              <a:rPr lang="uk-UA" sz="1800" b="1" dirty="0"/>
              <a:t>1875 грн 00 коп</a:t>
            </a:r>
            <a:r>
              <a:rPr lang="uk-UA" sz="1800" dirty="0"/>
              <a:t>. </a:t>
            </a:r>
            <a:r>
              <a:rPr lang="uk-UA" dirty="0"/>
              <a:t/>
            </a:r>
            <a:br>
              <a:rPr lang="uk-UA" dirty="0"/>
            </a:br>
            <a:r>
              <a:rPr lang="uk-UA" dirty="0"/>
              <a:t/>
            </a:r>
            <a:br>
              <a:rPr lang="uk-UA" dirty="0"/>
            </a:br>
            <a:endParaRPr lang="uk-UA" dirty="0"/>
          </a:p>
        </p:txBody>
      </p:sp>
      <p:sp>
        <p:nvSpPr>
          <p:cNvPr id="3" name="Місце для тексту 2"/>
          <p:cNvSpPr>
            <a:spLocks noGrp="1"/>
          </p:cNvSpPr>
          <p:nvPr>
            <p:ph type="body" idx="1"/>
          </p:nvPr>
        </p:nvSpPr>
        <p:spPr>
          <a:xfrm flipH="1">
            <a:off x="9848442" y="2043628"/>
            <a:ext cx="1001266" cy="954547"/>
          </a:xfrm>
        </p:spPr>
        <p:txBody>
          <a:bodyPr/>
          <a:lstStyle/>
          <a:p>
            <a:endParaRPr lang="uk-UA" dirty="0"/>
          </a:p>
        </p:txBody>
      </p:sp>
    </p:spTree>
    <p:extLst>
      <p:ext uri="{BB962C8B-B14F-4D97-AF65-F5344CB8AC3E}">
        <p14:creationId xmlns:p14="http://schemas.microsoft.com/office/powerpoint/2010/main" val="26251643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Місце для тексту 2"/>
          <p:cNvSpPr>
            <a:spLocks noGrp="1"/>
          </p:cNvSpPr>
          <p:nvPr>
            <p:ph type="body" idx="1"/>
          </p:nvPr>
        </p:nvSpPr>
        <p:spPr/>
        <p:txBody>
          <a:bodyPr/>
          <a:lstStyle/>
          <a:p>
            <a:endParaRPr lang="uk-UA"/>
          </a:p>
        </p:txBody>
      </p:sp>
      <p:sp>
        <p:nvSpPr>
          <p:cNvPr id="4" name="Прямокутник 3"/>
          <p:cNvSpPr/>
          <p:nvPr/>
        </p:nvSpPr>
        <p:spPr>
          <a:xfrm>
            <a:off x="422031" y="751344"/>
            <a:ext cx="11183815" cy="4124206"/>
          </a:xfrm>
          <a:prstGeom prst="rect">
            <a:avLst/>
          </a:prstGeom>
        </p:spPr>
        <p:txBody>
          <a:bodyPr wrap="square">
            <a:spAutoFit/>
          </a:bodyPr>
          <a:lstStyle/>
          <a:p>
            <a:pPr marL="457200" algn="just">
              <a:spcAft>
                <a:spcPts val="0"/>
              </a:spcAft>
            </a:pPr>
            <a:r>
              <a:rPr lang="uk-UA" b="1" dirty="0">
                <a:latin typeface="Times New Roman" panose="02020603050405020304" pitchFamily="18" charset="0"/>
                <a:ea typeface="Times New Roman" panose="02020603050405020304" pitchFamily="18" charset="0"/>
              </a:rPr>
              <a:t>Завдяки і тісній співпраці із нашими меценати ними було подаровано та придбано</a:t>
            </a:r>
            <a:r>
              <a:rPr lang="uk-UA" dirty="0">
                <a:latin typeface="Times New Roman" panose="02020603050405020304" pitchFamily="18" charset="0"/>
                <a:ea typeface="Times New Roman" panose="02020603050405020304" pitchFamily="18" charset="0"/>
              </a:rPr>
              <a:t>:</a:t>
            </a:r>
            <a:endParaRPr lang="uk-UA" sz="1600" dirty="0">
              <a:latin typeface="Times New Roman" panose="02020603050405020304" pitchFamily="18" charset="0"/>
              <a:ea typeface="Times New Roman" panose="02020603050405020304" pitchFamily="18" charset="0"/>
            </a:endParaRPr>
          </a:p>
          <a:p>
            <a:pPr marL="457200" algn="just">
              <a:spcAft>
                <a:spcPts val="0"/>
              </a:spcAft>
            </a:pPr>
            <a:r>
              <a:rPr lang="uk-UA" dirty="0">
                <a:latin typeface="Times New Roman" panose="02020603050405020304" pitchFamily="18" charset="0"/>
                <a:ea typeface="Times New Roman" panose="02020603050405020304" pitchFamily="18" charset="0"/>
              </a:rPr>
              <a:t>- генератор на суму</a:t>
            </a:r>
            <a:r>
              <a:rPr lang="uk-UA" b="1" dirty="0">
                <a:latin typeface="Times New Roman" panose="02020603050405020304" pitchFamily="18" charset="0"/>
                <a:ea typeface="Times New Roman" panose="02020603050405020304" pitchFamily="18" charset="0"/>
              </a:rPr>
              <a:t> 320 000 грн 00 коп. (</a:t>
            </a:r>
            <a:r>
              <a:rPr lang="uk-UA" dirty="0">
                <a:latin typeface="Times New Roman" panose="02020603050405020304" pitchFamily="18" charset="0"/>
                <a:ea typeface="Times New Roman" panose="02020603050405020304" pitchFamily="18" charset="0"/>
              </a:rPr>
              <a:t>триста двадцять тисяч грн 00 коп.);</a:t>
            </a:r>
            <a:endParaRPr lang="uk-UA" sz="1600" dirty="0">
              <a:latin typeface="Times New Roman" panose="02020603050405020304" pitchFamily="18" charset="0"/>
              <a:ea typeface="Times New Roman" panose="02020603050405020304" pitchFamily="18" charset="0"/>
            </a:endParaRPr>
          </a:p>
          <a:p>
            <a:pPr marL="457200" algn="just">
              <a:spcAft>
                <a:spcPts val="0"/>
              </a:spcAft>
            </a:pPr>
            <a:r>
              <a:rPr lang="uk-UA" b="1"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дороблено дворівневі ліжка та шафи</a:t>
            </a:r>
            <a:r>
              <a:rPr lang="uk-UA" b="1"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на суму</a:t>
            </a:r>
            <a:r>
              <a:rPr lang="uk-UA" b="1" dirty="0">
                <a:latin typeface="Times New Roman" panose="02020603050405020304" pitchFamily="18" charset="0"/>
                <a:ea typeface="Times New Roman" panose="02020603050405020304" pitchFamily="18" charset="0"/>
              </a:rPr>
              <a:t> 39 500 грн 00 коп. (</a:t>
            </a:r>
            <a:r>
              <a:rPr lang="uk-UA" dirty="0">
                <a:latin typeface="Times New Roman" panose="02020603050405020304" pitchFamily="18" charset="0"/>
                <a:ea typeface="Times New Roman" panose="02020603050405020304" pitchFamily="18" charset="0"/>
              </a:rPr>
              <a:t>тридцять дев’ять тисяч п’ятсот грн 00 коп.);</a:t>
            </a:r>
            <a:endParaRPr lang="uk-UA" sz="1600" dirty="0">
              <a:latin typeface="Times New Roman" panose="02020603050405020304" pitchFamily="18" charset="0"/>
              <a:ea typeface="Times New Roman" panose="02020603050405020304" pitchFamily="18" charset="0"/>
            </a:endParaRPr>
          </a:p>
          <a:p>
            <a:pPr marL="457200" algn="just">
              <a:spcAft>
                <a:spcPts val="0"/>
              </a:spcAft>
            </a:pPr>
            <a:r>
              <a:rPr lang="uk-UA" b="1"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дитячі ковдри подушки та покривала</a:t>
            </a:r>
            <a:r>
              <a:rPr lang="uk-UA" b="1"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на</a:t>
            </a:r>
            <a:r>
              <a:rPr lang="uk-UA" b="1" dirty="0">
                <a:latin typeface="Times New Roman" panose="02020603050405020304" pitchFamily="18" charset="0"/>
                <a:ea typeface="Times New Roman" panose="02020603050405020304" pitchFamily="18" charset="0"/>
              </a:rPr>
              <a:t> с</a:t>
            </a:r>
            <a:r>
              <a:rPr lang="uk-UA" dirty="0">
                <a:latin typeface="Times New Roman" panose="02020603050405020304" pitchFamily="18" charset="0"/>
                <a:ea typeface="Times New Roman" panose="02020603050405020304" pitchFamily="18" charset="0"/>
              </a:rPr>
              <a:t>уму </a:t>
            </a:r>
            <a:r>
              <a:rPr lang="uk-UA" b="1" dirty="0">
                <a:latin typeface="Times New Roman" panose="02020603050405020304" pitchFamily="18" charset="0"/>
                <a:ea typeface="Times New Roman" panose="02020603050405020304" pitchFamily="18" charset="0"/>
              </a:rPr>
              <a:t>4 850 грн 00 коп. </a:t>
            </a:r>
            <a:r>
              <a:rPr lang="uk-UA" dirty="0">
                <a:latin typeface="Times New Roman" panose="02020603050405020304" pitchFamily="18" charset="0"/>
                <a:ea typeface="Times New Roman" panose="02020603050405020304" pitchFamily="18" charset="0"/>
              </a:rPr>
              <a:t>(чотири тисячі вісімсот п’ятдесят грн 00 коп.); </a:t>
            </a:r>
            <a:endParaRPr lang="uk-UA" sz="1600" dirty="0">
              <a:latin typeface="Times New Roman" panose="02020603050405020304" pitchFamily="18" charset="0"/>
              <a:ea typeface="Times New Roman" panose="02020603050405020304" pitchFamily="18" charset="0"/>
            </a:endParaRPr>
          </a:p>
          <a:p>
            <a:pPr marL="457200" algn="just">
              <a:spcAft>
                <a:spcPts val="0"/>
              </a:spcAft>
            </a:pPr>
            <a:r>
              <a:rPr lang="uk-UA" dirty="0">
                <a:latin typeface="Times New Roman" panose="02020603050405020304" pitchFamily="18" charset="0"/>
                <a:ea typeface="Times New Roman" panose="02020603050405020304" pitchFamily="18" charset="0"/>
              </a:rPr>
              <a:t>- шафу для зберігання спортивного інвентарю</a:t>
            </a:r>
            <a:r>
              <a:rPr lang="uk-UA" b="1"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на суму</a:t>
            </a:r>
            <a:r>
              <a:rPr lang="uk-UA" b="1" dirty="0">
                <a:latin typeface="Times New Roman" panose="02020603050405020304" pitchFamily="18" charset="0"/>
                <a:ea typeface="Times New Roman" panose="02020603050405020304" pitchFamily="18" charset="0"/>
              </a:rPr>
              <a:t> – 2 500 грн 00 коп. </a:t>
            </a:r>
            <a:r>
              <a:rPr lang="uk-UA" dirty="0">
                <a:latin typeface="Times New Roman" panose="02020603050405020304" pitchFamily="18" charset="0"/>
                <a:ea typeface="Times New Roman" panose="02020603050405020304" pitchFamily="18" charset="0"/>
              </a:rPr>
              <a:t>(дві тисячі п’ятсот грн 00 коп.);</a:t>
            </a:r>
            <a:endParaRPr lang="uk-UA" sz="1600" dirty="0">
              <a:latin typeface="Times New Roman" panose="02020603050405020304" pitchFamily="18" charset="0"/>
              <a:ea typeface="Times New Roman" panose="02020603050405020304" pitchFamily="18" charset="0"/>
            </a:endParaRPr>
          </a:p>
          <a:p>
            <a:pPr marL="457200" algn="just">
              <a:spcAft>
                <a:spcPts val="0"/>
              </a:spcAft>
            </a:pPr>
            <a:r>
              <a:rPr lang="uk-UA" b="1"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фарби дитячі, кольоровий папір, клей, пластилін, розмальовки, плівка для ламінування</a:t>
            </a:r>
            <a:r>
              <a:rPr lang="uk-UA" b="1"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на суму</a:t>
            </a:r>
            <a:r>
              <a:rPr lang="uk-UA" b="1" dirty="0">
                <a:latin typeface="Times New Roman" panose="02020603050405020304" pitchFamily="18" charset="0"/>
                <a:ea typeface="Times New Roman" panose="02020603050405020304" pitchFamily="18" charset="0"/>
              </a:rPr>
              <a:t> -11 146 грн 52 коп</a:t>
            </a:r>
            <a:r>
              <a:rPr lang="uk-UA" dirty="0">
                <a:latin typeface="Times New Roman" panose="02020603050405020304" pitchFamily="18" charset="0"/>
                <a:ea typeface="Times New Roman" panose="02020603050405020304" pitchFamily="18" charset="0"/>
              </a:rPr>
              <a:t>. (одинадцять тисяч сто сорок шість грн п’ятдесят дві  коп.);</a:t>
            </a:r>
            <a:endParaRPr lang="uk-UA" sz="1600" dirty="0">
              <a:latin typeface="Times New Roman" panose="02020603050405020304" pitchFamily="18" charset="0"/>
              <a:ea typeface="Times New Roman" panose="02020603050405020304" pitchFamily="18" charset="0"/>
            </a:endParaRPr>
          </a:p>
          <a:p>
            <a:pPr marL="742950" indent="-285750" algn="just">
              <a:spcAft>
                <a:spcPts val="0"/>
              </a:spcAft>
              <a:buFontTx/>
              <a:buChar char="-"/>
            </a:pPr>
            <a:r>
              <a:rPr lang="uk-UA" dirty="0" smtClean="0">
                <a:latin typeface="Times New Roman" panose="02020603050405020304" pitchFamily="18" charset="0"/>
                <a:ea typeface="Times New Roman" panose="02020603050405020304" pitchFamily="18" charset="0"/>
              </a:rPr>
              <a:t>фахову</a:t>
            </a:r>
            <a:r>
              <a:rPr lang="uk-UA" b="1" dirty="0" smtClean="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літературу та роздатковий матеріал</a:t>
            </a:r>
            <a:r>
              <a:rPr lang="uk-UA" b="1"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на</a:t>
            </a:r>
            <a:r>
              <a:rPr lang="uk-UA" b="1"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суму</a:t>
            </a:r>
            <a:r>
              <a:rPr lang="uk-UA" b="1" dirty="0">
                <a:latin typeface="Times New Roman" panose="02020603050405020304" pitchFamily="18" charset="0"/>
                <a:ea typeface="Times New Roman" panose="02020603050405020304" pitchFamily="18" charset="0"/>
              </a:rPr>
              <a:t> 4 162 грн 28 коп. </a:t>
            </a:r>
            <a:r>
              <a:rPr lang="uk-UA" dirty="0">
                <a:latin typeface="Times New Roman" panose="02020603050405020304" pitchFamily="18" charset="0"/>
                <a:ea typeface="Times New Roman" panose="02020603050405020304" pitchFamily="18" charset="0"/>
              </a:rPr>
              <a:t>(чотири тисячі сто шістдесят дві грн двадцять вісім коп.). </a:t>
            </a:r>
            <a:endParaRPr lang="en-US" dirty="0" smtClean="0">
              <a:latin typeface="Times New Roman" panose="02020603050405020304" pitchFamily="18" charset="0"/>
              <a:ea typeface="Times New Roman" panose="02020603050405020304" pitchFamily="18" charset="0"/>
            </a:endParaRPr>
          </a:p>
          <a:p>
            <a:pPr marL="742950" indent="-285750" algn="just">
              <a:spcAft>
                <a:spcPts val="0"/>
              </a:spcAft>
              <a:buFontTx/>
              <a:buChar char="-"/>
            </a:pPr>
            <a:endParaRPr lang="en-US" sz="1600" dirty="0">
              <a:effectLst/>
              <a:latin typeface="Times New Roman" panose="02020603050405020304" pitchFamily="18" charset="0"/>
              <a:ea typeface="Times New Roman" panose="02020603050405020304" pitchFamily="18" charset="0"/>
            </a:endParaRPr>
          </a:p>
          <a:p>
            <a:pPr marL="742950" indent="-285750" algn="just">
              <a:spcAft>
                <a:spcPts val="0"/>
              </a:spcAft>
              <a:buFontTx/>
              <a:buChar char="-"/>
            </a:pPr>
            <a:endParaRPr lang="en-US" sz="1600" dirty="0" smtClean="0">
              <a:latin typeface="Times New Roman" panose="02020603050405020304" pitchFamily="18" charset="0"/>
              <a:ea typeface="Times New Roman" panose="02020603050405020304" pitchFamily="18" charset="0"/>
            </a:endParaRPr>
          </a:p>
          <a:p>
            <a:pPr marL="742950" indent="-285750" algn="just">
              <a:spcAft>
                <a:spcPts val="0"/>
              </a:spcAft>
              <a:buFontTx/>
              <a:buChar char="-"/>
            </a:pPr>
            <a:r>
              <a:rPr lang="uk-UA" sz="1600" dirty="0" smtClean="0">
                <a:latin typeface="Times New Roman" panose="02020603050405020304" pitchFamily="18" charset="0"/>
                <a:ea typeface="Times New Roman" panose="02020603050405020304" pitchFamily="18" charset="0"/>
              </a:rPr>
              <a:t>Дошкільний заклад є забезпечений телевізорами, </a:t>
            </a:r>
            <a:r>
              <a:rPr lang="uk-UA" sz="1600" dirty="0" err="1" smtClean="0">
                <a:latin typeface="Times New Roman" panose="02020603050405020304" pitchFamily="18" charset="0"/>
                <a:ea typeface="Times New Roman" panose="02020603050405020304" pitchFamily="18" charset="0"/>
              </a:rPr>
              <a:t>лімінатором</a:t>
            </a:r>
            <a:r>
              <a:rPr lang="uk-UA" sz="1600" dirty="0" smtClean="0">
                <a:latin typeface="Times New Roman" panose="02020603050405020304" pitchFamily="18" charset="0"/>
                <a:ea typeface="Times New Roman" panose="02020603050405020304" pitchFamily="18" charset="0"/>
              </a:rPr>
              <a:t>, принтерами, </a:t>
            </a:r>
            <a:r>
              <a:rPr lang="uk-UA" sz="1600" dirty="0" err="1" smtClean="0">
                <a:latin typeface="Times New Roman" panose="02020603050405020304" pitchFamily="18" charset="0"/>
                <a:ea typeface="Times New Roman" panose="02020603050405020304" pitchFamily="18" charset="0"/>
              </a:rPr>
              <a:t>сенцентромсорною</a:t>
            </a:r>
            <a:r>
              <a:rPr lang="uk-UA" sz="1600" dirty="0" smtClean="0">
                <a:latin typeface="Times New Roman" panose="02020603050405020304" pitchFamily="18" charset="0"/>
                <a:ea typeface="Times New Roman" panose="02020603050405020304" pitchFamily="18" charset="0"/>
              </a:rPr>
              <a:t> підлогою, музичним центром електричним </a:t>
            </a:r>
            <a:r>
              <a:rPr lang="uk-UA" sz="1600" dirty="0" err="1" smtClean="0">
                <a:latin typeface="Times New Roman" panose="02020603050405020304" pitchFamily="18" charset="0"/>
                <a:ea typeface="Times New Roman" panose="02020603050405020304" pitchFamily="18" charset="0"/>
              </a:rPr>
              <a:t>фортепіаном</a:t>
            </a:r>
            <a:r>
              <a:rPr lang="uk-UA" sz="1600" dirty="0" smtClean="0">
                <a:latin typeface="Times New Roman" panose="02020603050405020304" pitchFamily="18" charset="0"/>
                <a:ea typeface="Times New Roman" panose="02020603050405020304" pitchFamily="18" charset="0"/>
              </a:rPr>
              <a:t>, великою пересувною колонкою, сучасною кухонною технікою.</a:t>
            </a:r>
            <a:endParaRPr lang="uk-UA"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006169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5462" y="509954"/>
            <a:ext cx="11280530" cy="2338754"/>
          </a:xfrm>
        </p:spPr>
        <p:txBody>
          <a:bodyPr>
            <a:normAutofit fontScale="90000"/>
          </a:bodyPr>
          <a:lstStyle/>
          <a:p>
            <a:pPr algn="l"/>
            <a:r>
              <a:rPr lang="uk-UA" dirty="0" smtClean="0"/>
              <a:t>Тісна співпраця педагогів та батьків</a:t>
            </a:r>
            <a:br>
              <a:rPr lang="uk-UA" dirty="0" smtClean="0"/>
            </a:br>
            <a:r>
              <a:rPr lang="uk-UA" sz="2000" dirty="0" smtClean="0">
                <a:latin typeface="Times New Roman" panose="02020603050405020304" pitchFamily="18" charset="0"/>
                <a:cs typeface="Times New Roman" panose="02020603050405020304" pitchFamily="18" charset="0"/>
              </a:rPr>
              <a:t>Педагоги постійно проводили з батьками індивідуальні бесіди, консультації.</a:t>
            </a:r>
            <a:br>
              <a:rPr lang="uk-UA" sz="2000" dirty="0" smtClean="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Батьки брали участь у проведенні виставок закладу «Дари осінні я зумію поєднати», «Замість ялинки зимовий букет», «Чарівний світ навкруги, який створив Бог» у підготовці та проведенні свят, конкурсів. </a:t>
            </a:r>
            <a:br>
              <a:rPr lang="uk-UA" sz="2000" dirty="0">
                <a:latin typeface="Times New Roman" panose="02020603050405020304" pitchFamily="18" charset="0"/>
                <a:cs typeface="Times New Roman" panose="02020603050405020304" pitchFamily="18" charset="0"/>
              </a:rPr>
            </a:br>
            <a:r>
              <a:rPr lang="uk-UA" sz="1600" dirty="0" smtClean="0">
                <a:latin typeface="Times New Roman" panose="02020603050405020304" pitchFamily="18" charset="0"/>
                <a:cs typeface="Times New Roman" panose="02020603050405020304" pitchFamily="18" charset="0"/>
              </a:rPr>
              <a:t/>
            </a:r>
            <a:br>
              <a:rPr lang="uk-UA" sz="1600" dirty="0" smtClean="0">
                <a:latin typeface="Times New Roman" panose="02020603050405020304" pitchFamily="18" charset="0"/>
                <a:cs typeface="Times New Roman" panose="02020603050405020304" pitchFamily="18" charset="0"/>
              </a:rPr>
            </a:br>
            <a:endParaRPr lang="uk-UA" dirty="0"/>
          </a:p>
        </p:txBody>
      </p:sp>
      <p:sp>
        <p:nvSpPr>
          <p:cNvPr id="3" name="Місце для тексту 2"/>
          <p:cNvSpPr>
            <a:spLocks noGrp="1"/>
          </p:cNvSpPr>
          <p:nvPr>
            <p:ph type="body" idx="1"/>
          </p:nvPr>
        </p:nvSpPr>
        <p:spPr/>
        <p:txBody>
          <a:bodyPr/>
          <a:lstStyle/>
          <a:p>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852" y="4312220"/>
            <a:ext cx="2382716" cy="2382716"/>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5953" y="4229089"/>
            <a:ext cx="2515019" cy="2515019"/>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0665" y="4263048"/>
            <a:ext cx="2481060" cy="2481060"/>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0923" y="4079136"/>
            <a:ext cx="2540610" cy="2540610"/>
          </a:xfrm>
          <a:prstGeom prst="rect">
            <a:avLst/>
          </a:prstGeom>
        </p:spPr>
      </p:pic>
      <p:pic>
        <p:nvPicPr>
          <p:cNvPr id="12" name="Рисунок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53365" y="2430666"/>
            <a:ext cx="1574700" cy="1881554"/>
          </a:xfrm>
          <a:prstGeom prst="rect">
            <a:avLst/>
          </a:prstGeom>
        </p:spPr>
      </p:pic>
      <p:pic>
        <p:nvPicPr>
          <p:cNvPr id="13" name="Рисунок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28481" y="2026903"/>
            <a:ext cx="2185336" cy="2052233"/>
          </a:xfrm>
          <a:prstGeom prst="rect">
            <a:avLst/>
          </a:prstGeom>
        </p:spPr>
      </p:pic>
    </p:spTree>
    <p:extLst>
      <p:ext uri="{BB962C8B-B14F-4D97-AF65-F5344CB8AC3E}">
        <p14:creationId xmlns:p14="http://schemas.microsoft.com/office/powerpoint/2010/main" val="36519358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27146" y="1357159"/>
            <a:ext cx="8158688" cy="1822514"/>
          </a:xfrm>
        </p:spPr>
        <p:txBody>
          <a:bodyPr/>
          <a:lstStyle/>
          <a:p>
            <a:endParaRPr lang="uk-UA" dirty="0"/>
          </a:p>
        </p:txBody>
      </p:sp>
      <p:sp>
        <p:nvSpPr>
          <p:cNvPr id="3" name="Місце для тексту 2"/>
          <p:cNvSpPr>
            <a:spLocks noGrp="1"/>
          </p:cNvSpPr>
          <p:nvPr>
            <p:ph type="body" idx="1"/>
          </p:nvPr>
        </p:nvSpPr>
        <p:spPr/>
        <p:txBody>
          <a:bodyPr/>
          <a:lstStyle/>
          <a:p>
            <a:endParaRPr lang="uk-UA"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060735" y="3517159"/>
            <a:ext cx="2748590" cy="2368062"/>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882723" y="2802432"/>
            <a:ext cx="3080734" cy="2333421"/>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6650552" y="2218344"/>
            <a:ext cx="2704041" cy="2083773"/>
          </a:xfrm>
          <a:prstGeom prst="rect">
            <a:avLst/>
          </a:prstGeom>
        </p:spPr>
      </p:pic>
      <p:sp>
        <p:nvSpPr>
          <p:cNvPr id="7" name="Прямокутник 6"/>
          <p:cNvSpPr/>
          <p:nvPr/>
        </p:nvSpPr>
        <p:spPr>
          <a:xfrm>
            <a:off x="747347" y="736619"/>
            <a:ext cx="10876084" cy="646331"/>
          </a:xfrm>
          <a:prstGeom prst="rect">
            <a:avLst/>
          </a:prstGeom>
        </p:spPr>
        <p:txBody>
          <a:bodyPr wrap="square">
            <a:spAutoFit/>
          </a:bodyPr>
          <a:lstStyle/>
          <a:p>
            <a:r>
              <a:rPr lang="uk-UA" dirty="0" smtClean="0">
                <a:latin typeface="Times New Roman" panose="02020603050405020304" pitchFamily="18" charset="0"/>
                <a:cs typeface="Times New Roman" panose="02020603050405020304" pitchFamily="18" charset="0"/>
              </a:rPr>
              <a:t>Деякі діти, завдяки злагодженій роботі вихователів та батьків, були відзначені дипломами та грамотами від Управління освіти і науки Тернопільської міської ради за участь у конкурсі «Замість ялинки зимовий букет».</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29052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sp>
        <p:nvSpPr>
          <p:cNvPr id="3" name="Місце для тексту 2"/>
          <p:cNvSpPr>
            <a:spLocks noGrp="1"/>
          </p:cNvSpPr>
          <p:nvPr>
            <p:ph type="body" idx="1"/>
          </p:nvPr>
        </p:nvSpPr>
        <p:spPr/>
        <p:txBody>
          <a:bodyPr/>
          <a:lstStyle/>
          <a:p>
            <a:endParaRPr lang="uk-UA" dirty="0"/>
          </a:p>
        </p:txBody>
      </p:sp>
      <p:sp>
        <p:nvSpPr>
          <p:cNvPr id="4" name="Прямокутник 3"/>
          <p:cNvSpPr/>
          <p:nvPr/>
        </p:nvSpPr>
        <p:spPr>
          <a:xfrm>
            <a:off x="342836" y="663047"/>
            <a:ext cx="11503152" cy="701730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uk-UA" sz="3600" b="1" cap="none" spc="0" dirty="0" smtClean="0">
                <a:ln/>
                <a:solidFill>
                  <a:srgbClr val="00B0F0"/>
                </a:solidFill>
                <a:effectLst/>
              </a:rPr>
              <a:t>Дякую колективу закладу,  </a:t>
            </a:r>
          </a:p>
          <a:p>
            <a:pPr algn="ctr"/>
            <a:r>
              <a:rPr lang="uk-UA" sz="3600" b="1" cap="none" spc="0" dirty="0" smtClean="0">
                <a:ln/>
                <a:solidFill>
                  <a:srgbClr val="00B0F0"/>
                </a:solidFill>
                <a:effectLst/>
              </a:rPr>
              <a:t>нашим меценатам, </a:t>
            </a:r>
          </a:p>
          <a:p>
            <a:pPr algn="ctr"/>
            <a:r>
              <a:rPr lang="uk-UA" sz="3600" b="1" cap="none" spc="0" dirty="0" smtClean="0">
                <a:ln/>
                <a:solidFill>
                  <a:srgbClr val="00B0F0"/>
                </a:solidFill>
                <a:effectLst/>
              </a:rPr>
              <a:t>батьківському комітету, </a:t>
            </a:r>
          </a:p>
          <a:p>
            <a:pPr algn="ctr"/>
            <a:r>
              <a:rPr lang="uk-UA" sz="3600" b="1" dirty="0">
                <a:ln/>
                <a:solidFill>
                  <a:srgbClr val="00B0F0"/>
                </a:solidFill>
              </a:rPr>
              <a:t>у</a:t>
            </a:r>
            <a:r>
              <a:rPr lang="uk-UA" sz="3600" b="1" cap="none" spc="0" dirty="0" smtClean="0">
                <a:ln/>
                <a:solidFill>
                  <a:srgbClr val="00B0F0"/>
                </a:solidFill>
                <a:effectLst/>
              </a:rPr>
              <a:t>правлінню освіти </a:t>
            </a:r>
            <a:endParaRPr lang="uk-UA" sz="3600" b="1" dirty="0" smtClean="0">
              <a:ln w="9525">
                <a:solidFill>
                  <a:schemeClr val="bg1"/>
                </a:solidFill>
                <a:prstDash val="solid"/>
              </a:ln>
              <a:solidFill>
                <a:srgbClr val="00B0F0"/>
              </a:solidFill>
              <a:effectLst>
                <a:outerShdw blurRad="12700" dist="38100" dir="2700000" algn="tl" rotWithShape="0">
                  <a:schemeClr val="accent5">
                    <a:lumMod val="60000"/>
                    <a:lumOff val="40000"/>
                  </a:schemeClr>
                </a:outerShdw>
              </a:effectLst>
            </a:endParaRPr>
          </a:p>
          <a:p>
            <a:pPr algn="ctr"/>
            <a:r>
              <a:rPr lang="uk-UA" sz="36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Arial Black" panose="020B0A04020102020204" pitchFamily="34" charset="0"/>
              </a:rPr>
              <a:t>з</a:t>
            </a:r>
            <a:r>
              <a:rPr lang="uk-UA" sz="3600" b="1" cap="none" spc="0"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Arial Black" panose="020B0A04020102020204" pitchFamily="34" charset="0"/>
              </a:rPr>
              <a:t>а порозуміння, небайдужість,</a:t>
            </a:r>
          </a:p>
          <a:p>
            <a:pPr algn="ctr"/>
            <a:r>
              <a:rPr lang="uk-UA" sz="36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Arial Black" panose="020B0A04020102020204" pitchFamily="34" charset="0"/>
              </a:rPr>
              <a:t>з</a:t>
            </a:r>
            <a:r>
              <a:rPr lang="uk-UA" sz="36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Arial Black" panose="020B0A04020102020204" pitchFamily="34" charset="0"/>
              </a:rPr>
              <a:t>гуртованість, активність,</a:t>
            </a:r>
          </a:p>
          <a:p>
            <a:pPr algn="ctr"/>
            <a:r>
              <a:rPr lang="uk-UA" sz="36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Arial Black" panose="020B0A04020102020204" pitchFamily="34" charset="0"/>
              </a:rPr>
              <a:t>і</a:t>
            </a:r>
            <a:r>
              <a:rPr lang="uk-UA" sz="3600" b="1" cap="none" spc="0"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Arial Black" panose="020B0A04020102020204" pitchFamily="34" charset="0"/>
              </a:rPr>
              <a:t>ніціативність.</a:t>
            </a:r>
          </a:p>
          <a:p>
            <a:pPr algn="ctr"/>
            <a:endParaRPr lang="uk-UA" sz="36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Arial Black" panose="020B0A04020102020204" pitchFamily="34" charset="0"/>
            </a:endParaRPr>
          </a:p>
          <a:p>
            <a:pPr algn="ctr"/>
            <a:r>
              <a:rPr lang="uk-UA" sz="36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Arial Black" panose="020B0A04020102020204" pitchFamily="34" charset="0"/>
              </a:rPr>
              <a:t>Бажаю Вам </a:t>
            </a:r>
            <a:r>
              <a:rPr lang="uk-UA" sz="3600" b="1" dirty="0" smtClean="0">
                <a:ln w="9525">
                  <a:solidFill>
                    <a:schemeClr val="bg1"/>
                  </a:solidFill>
                  <a:prstDash val="solid"/>
                </a:ln>
                <a:solidFill>
                  <a:srgbClr val="00B0F0"/>
                </a:solidFill>
                <a:effectLst>
                  <a:outerShdw blurRad="12700" dist="38100" dir="2700000" algn="tl" rotWithShape="0">
                    <a:schemeClr val="accent5">
                      <a:lumMod val="60000"/>
                      <a:lumOff val="40000"/>
                    </a:schemeClr>
                  </a:outerShdw>
                </a:effectLst>
                <a:latin typeface="Arial Black" panose="020B0A04020102020204" pitchFamily="34" charset="0"/>
              </a:rPr>
              <a:t>ПЕРЕМОГИ та </a:t>
            </a:r>
            <a:r>
              <a:rPr lang="uk-UA" sz="3600" b="1" dirty="0" smtClean="0">
                <a:ln w="9525">
                  <a:solidFill>
                    <a:schemeClr val="bg1"/>
                  </a:solidFill>
                  <a:prstDash val="solid"/>
                </a:ln>
                <a:solidFill>
                  <a:srgbClr val="FFC000"/>
                </a:solidFill>
                <a:effectLst>
                  <a:outerShdw blurRad="12700" dist="38100" dir="2700000" algn="tl" rotWithShape="0">
                    <a:schemeClr val="accent5">
                      <a:lumMod val="60000"/>
                      <a:lumOff val="40000"/>
                    </a:schemeClr>
                  </a:outerShdw>
                </a:effectLst>
                <a:latin typeface="Arial Black" panose="020B0A04020102020204" pitchFamily="34" charset="0"/>
              </a:rPr>
              <a:t>МИРУ в нашій</a:t>
            </a:r>
          </a:p>
          <a:p>
            <a:pPr algn="ctr"/>
            <a:r>
              <a:rPr lang="uk-UA" sz="3600" b="1" cap="none" spc="0" dirty="0" smtClean="0">
                <a:ln w="9525">
                  <a:solidFill>
                    <a:schemeClr val="bg1"/>
                  </a:solidFill>
                  <a:prstDash val="solid"/>
                </a:ln>
                <a:solidFill>
                  <a:srgbClr val="FFC000"/>
                </a:solidFill>
                <a:effectLst>
                  <a:outerShdw blurRad="12700" dist="38100" dir="2700000" algn="tl" rotWithShape="0">
                    <a:schemeClr val="accent5">
                      <a:lumMod val="60000"/>
                      <a:lumOff val="40000"/>
                    </a:schemeClr>
                  </a:outerShdw>
                </a:effectLst>
                <a:latin typeface="Arial Black" panose="020B0A04020102020204" pitchFamily="34" charset="0"/>
              </a:rPr>
              <a:t>УКРАЇНІ !!!!!!</a:t>
            </a:r>
            <a:endParaRPr lang="uk-UA" sz="3600" b="1" cap="none" spc="0"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Arial Black" panose="020B0A04020102020204" pitchFamily="34" charset="0"/>
            </a:endParaRPr>
          </a:p>
          <a:p>
            <a:pPr algn="ctr"/>
            <a:endParaRPr lang="uk-UA" sz="3600" b="1" cap="none" spc="0" dirty="0" smtClean="0">
              <a:ln/>
              <a:solidFill>
                <a:srgbClr val="FFFF00"/>
              </a:solidFill>
              <a:effectLst/>
              <a:latin typeface="Arial Black" panose="020B0A04020102020204" pitchFamily="34" charset="0"/>
            </a:endParaRPr>
          </a:p>
          <a:p>
            <a:pPr algn="ctr"/>
            <a:endParaRPr lang="uk-UA" sz="5400" b="1" cap="none" spc="0" dirty="0">
              <a:ln/>
              <a:solidFill>
                <a:schemeClr val="accent3"/>
              </a:solidFill>
              <a:effectLst/>
            </a:endParaRPr>
          </a:p>
        </p:txBody>
      </p:sp>
      <p:pic>
        <p:nvPicPr>
          <p:cNvPr id="10"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327" y="671610"/>
            <a:ext cx="2481476" cy="2161991"/>
          </a:xfrm>
          <a:prstGeom prst="rect">
            <a:avLst/>
          </a:prstGeom>
        </p:spPr>
      </p:pic>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0657" y="4005072"/>
            <a:ext cx="1721938" cy="1170432"/>
          </a:xfrm>
          <a:prstGeom prst="rect">
            <a:avLst/>
          </a:prstGeom>
        </p:spPr>
      </p:pic>
    </p:spTree>
    <p:extLst>
      <p:ext uri="{BB962C8B-B14F-4D97-AF65-F5344CB8AC3E}">
        <p14:creationId xmlns:p14="http://schemas.microsoft.com/office/powerpoint/2010/main" val="37737830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noAutofit/>
          </a:bodyPr>
          <a:lstStyle/>
          <a:p>
            <a:pPr algn="l"/>
            <a:r>
              <a:rPr lang="uk-UA" sz="1800" b="1" dirty="0" smtClean="0"/>
              <a:t/>
            </a:r>
            <a:br>
              <a:rPr lang="uk-UA" sz="1800" b="1" dirty="0" smtClean="0"/>
            </a:br>
            <a:r>
              <a:rPr lang="uk-UA" sz="1800" b="1" dirty="0"/>
              <a:t/>
            </a:r>
            <a:br>
              <a:rPr lang="uk-UA" sz="1800" b="1" dirty="0"/>
            </a:br>
            <a:r>
              <a:rPr lang="uk-UA" sz="1800" b="1" dirty="0" smtClean="0"/>
              <a:t/>
            </a:r>
            <a:br>
              <a:rPr lang="uk-UA" sz="1800" b="1" dirty="0" smtClean="0"/>
            </a:br>
            <a:r>
              <a:rPr lang="uk-UA" sz="1800" b="1" dirty="0"/>
              <a:t/>
            </a:r>
            <a:br>
              <a:rPr lang="uk-UA" sz="1800" b="1" dirty="0"/>
            </a:br>
            <a:r>
              <a:rPr lang="uk-UA" sz="1800" b="1" dirty="0" smtClean="0"/>
              <a:t/>
            </a:r>
            <a:br>
              <a:rPr lang="uk-UA" sz="1800" b="1" dirty="0" smtClean="0"/>
            </a:br>
            <a:r>
              <a:rPr lang="uk-UA" sz="1800" b="1" dirty="0"/>
              <a:t/>
            </a:r>
            <a:br>
              <a:rPr lang="uk-UA" sz="1800" b="1" dirty="0"/>
            </a:br>
            <a:r>
              <a:rPr lang="uk-UA" sz="1800" dirty="0">
                <a:latin typeface="Times New Roman" panose="02020603050405020304" pitchFamily="18" charset="0"/>
                <a:cs typeface="Times New Roman" panose="02020603050405020304" pitchFamily="18" charset="0"/>
              </a:rPr>
              <a:t>Даний звіт зроблений на підставі наказу Міністерства освіти і науки України від 23.03.2005р. №178, «Положення про порядок звітування керівників дошкільних загальноосвітніх та професійно-технічних навчальних закладів перед пед. колективом та громадськістю»</a:t>
            </a:r>
            <a:r>
              <a:rPr lang="uk-UA" sz="1800" b="1" dirty="0" smtClean="0">
                <a:latin typeface="Times New Roman" panose="02020603050405020304" pitchFamily="18" charset="0"/>
                <a:cs typeface="Times New Roman" panose="02020603050405020304" pitchFamily="18" charset="0"/>
              </a:rPr>
              <a:t/>
            </a:r>
            <a:br>
              <a:rPr lang="uk-UA" sz="1800" b="1" dirty="0" smtClean="0">
                <a:latin typeface="Times New Roman" panose="02020603050405020304" pitchFamily="18" charset="0"/>
                <a:cs typeface="Times New Roman" panose="02020603050405020304" pitchFamily="18" charset="0"/>
              </a:rPr>
            </a:br>
            <a:r>
              <a:rPr lang="uk-UA" sz="1800" b="1" dirty="0"/>
              <a:t/>
            </a:r>
            <a:br>
              <a:rPr lang="uk-UA" sz="1800" b="1" dirty="0"/>
            </a:br>
            <a:r>
              <a:rPr lang="uk-UA" sz="1800" b="1" dirty="0" smtClean="0"/>
              <a:t/>
            </a:r>
            <a:br>
              <a:rPr lang="uk-UA" sz="1800" b="1" dirty="0" smtClean="0"/>
            </a:br>
            <a:r>
              <a:rPr lang="uk-UA" sz="1800" b="1" dirty="0" smtClean="0"/>
              <a:t/>
            </a:r>
            <a:br>
              <a:rPr lang="uk-UA" sz="1800" b="1" dirty="0" smtClean="0"/>
            </a:br>
            <a:r>
              <a:rPr lang="uk-UA" sz="1800" b="1" dirty="0" smtClean="0">
                <a:latin typeface="Times New Roman" panose="02020603050405020304" pitchFamily="18" charset="0"/>
                <a:cs typeface="Times New Roman" panose="02020603050405020304" pitchFamily="18" charset="0"/>
              </a:rPr>
              <a:t>Метою звітування </a:t>
            </a:r>
            <a:r>
              <a:rPr lang="uk-UA" sz="1800" b="1" dirty="0">
                <a:latin typeface="Times New Roman" panose="02020603050405020304" pitchFamily="18" charset="0"/>
                <a:cs typeface="Times New Roman" panose="02020603050405020304" pitchFamily="18" charset="0"/>
              </a:rPr>
              <a:t>є:</a:t>
            </a:r>
            <a:br>
              <a:rPr lang="uk-UA" sz="1800" b="1" dirty="0">
                <a:latin typeface="Times New Roman" panose="02020603050405020304" pitchFamily="18" charset="0"/>
                <a:cs typeface="Times New Roman" panose="02020603050405020304" pitchFamily="18" charset="0"/>
              </a:rPr>
            </a:br>
            <a:r>
              <a:rPr lang="uk-UA" sz="1800" dirty="0">
                <a:latin typeface="Times New Roman" panose="02020603050405020304" pitchFamily="18" charset="0"/>
                <a:cs typeface="Times New Roman" panose="02020603050405020304" pitchFamily="18" charset="0"/>
              </a:rPr>
              <a:t>Подальше утвердження відкритої та прозорої демократичної державно – громадської системи управління дошкільним навчальним закладом, поєднання державного і громадського контролю за прозорістю прийняття й виконання управлінських рішень, запровадження колегіальної етики управлінської діяльності директора</a:t>
            </a:r>
            <a:r>
              <a:rPr lang="uk-UA" sz="1800" dirty="0" smtClean="0">
                <a:latin typeface="Times New Roman" panose="02020603050405020304" pitchFamily="18" charset="0"/>
                <a:cs typeface="Times New Roman" panose="02020603050405020304" pitchFamily="18" charset="0"/>
              </a:rPr>
              <a:t>.</a:t>
            </a:r>
            <a:br>
              <a:rPr lang="uk-UA" sz="1800" dirty="0" smtClean="0">
                <a:latin typeface="Times New Roman" panose="02020603050405020304" pitchFamily="18" charset="0"/>
                <a:cs typeface="Times New Roman" panose="02020603050405020304" pitchFamily="18" charset="0"/>
              </a:rPr>
            </a:br>
            <a:endParaRPr lang="uk-UA" sz="1800" dirty="0">
              <a:latin typeface="Times New Roman" panose="02020603050405020304" pitchFamily="18" charset="0"/>
              <a:cs typeface="Times New Roman" panose="02020603050405020304" pitchFamily="18" charset="0"/>
            </a:endParaRPr>
          </a:p>
        </p:txBody>
      </p:sp>
      <p:sp>
        <p:nvSpPr>
          <p:cNvPr id="7" name="Місце для вмісту 6"/>
          <p:cNvSpPr>
            <a:spLocks noGrp="1"/>
          </p:cNvSpPr>
          <p:nvPr>
            <p:ph idx="1"/>
          </p:nvPr>
        </p:nvSpPr>
        <p:spPr>
          <a:xfrm>
            <a:off x="1374532" y="2558562"/>
            <a:ext cx="9601196" cy="1415561"/>
          </a:xfrm>
        </p:spPr>
        <p:txBody>
          <a:bodyPr>
            <a:normAutofit/>
          </a:bodyPr>
          <a:lstStyle/>
          <a:p>
            <a:endParaRPr lang="uk-UA" dirty="0" smtClean="0"/>
          </a:p>
          <a:p>
            <a:pPr algn="just"/>
            <a:endParaRPr lang="uk-UA" dirty="0" smtClean="0"/>
          </a:p>
          <a:p>
            <a:pPr algn="just"/>
            <a:endParaRPr lang="uk-UA" dirty="0" smtClean="0"/>
          </a:p>
          <a:p>
            <a:endParaRPr lang="uk-UA" dirty="0" smtClean="0"/>
          </a:p>
          <a:p>
            <a:endParaRPr lang="uk-UA" dirty="0" smtClean="0"/>
          </a:p>
          <a:p>
            <a:endParaRPr lang="uk-UA" dirty="0"/>
          </a:p>
        </p:txBody>
      </p:sp>
      <p:sp>
        <p:nvSpPr>
          <p:cNvPr id="9" name="Прямокутник 8"/>
          <p:cNvSpPr/>
          <p:nvPr/>
        </p:nvSpPr>
        <p:spPr>
          <a:xfrm>
            <a:off x="1420566" y="4065193"/>
            <a:ext cx="9555162" cy="1477328"/>
          </a:xfrm>
          <a:prstGeom prst="rect">
            <a:avLst/>
          </a:prstGeom>
        </p:spPr>
        <p:txBody>
          <a:bodyPr wrap="square">
            <a:spAutoFit/>
          </a:bodyPr>
          <a:lstStyle/>
          <a:p>
            <a:r>
              <a:rPr lang="uk-UA" b="1" dirty="0">
                <a:latin typeface="Times New Roman" panose="02020603050405020304" pitchFamily="18" charset="0"/>
                <a:cs typeface="Times New Roman" panose="02020603050405020304" pitchFamily="18" charset="0"/>
              </a:rPr>
              <a:t>Відповідно до пункту 3 Примірного положення завданнями звітування є:</a:t>
            </a:r>
          </a:p>
          <a:p>
            <a:pPr algn="just"/>
            <a:r>
              <a:rPr lang="uk-UA" dirty="0">
                <a:latin typeface="Times New Roman" panose="02020603050405020304" pitchFamily="18" charset="0"/>
                <a:cs typeface="Times New Roman" panose="02020603050405020304" pitchFamily="18" charset="0"/>
              </a:rPr>
              <a:t>1. Забезпечити прозорість, відкритість і демократичність управління дошкільним навчальним закладом.</a:t>
            </a:r>
          </a:p>
          <a:p>
            <a:pPr algn="just"/>
            <a:r>
              <a:rPr lang="uk-UA" dirty="0">
                <a:latin typeface="Times New Roman" panose="02020603050405020304" pitchFamily="18" charset="0"/>
                <a:cs typeface="Times New Roman" panose="02020603050405020304" pitchFamily="18" charset="0"/>
              </a:rPr>
              <a:t>2. Стимулювати вплив громадськості на прийняття та виконання керівником відповідних рішень у сфері управління дошкільним навчальним закладом.</a:t>
            </a:r>
          </a:p>
        </p:txBody>
      </p:sp>
    </p:spTree>
    <p:extLst>
      <p:ext uri="{BB962C8B-B14F-4D97-AF65-F5344CB8AC3E}">
        <p14:creationId xmlns:p14="http://schemas.microsoft.com/office/powerpoint/2010/main" val="14505961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1257301"/>
            <a:ext cx="4691105" cy="2048608"/>
          </a:xfrm>
        </p:spPr>
        <p:txBody>
          <a:bodyPr>
            <a:normAutofit fontScale="90000"/>
          </a:bodyPr>
          <a:lstStyle/>
          <a:p>
            <a:pPr algn="just"/>
            <a:r>
              <a:rPr lang="uk-UA" sz="1600" dirty="0" smtClean="0">
                <a:latin typeface="Times New Roman" panose="02020603050405020304" pitchFamily="18" charset="0"/>
                <a:cs typeface="Times New Roman" panose="02020603050405020304" pitchFamily="18" charset="0"/>
              </a:rPr>
              <a:t>Тернопільський заклад дошкільної освіти (ясла-садок) № 7 розпочав свою роботу 21 грудня 2021 року. Після підписання ДОГОВОРУ № 293 від 30.11.2021 р. та </a:t>
            </a:r>
            <a:r>
              <a:rPr lang="uk-UA" sz="1600" dirty="0" err="1" smtClean="0">
                <a:latin typeface="Times New Roman" panose="02020603050405020304" pitchFamily="18" charset="0"/>
                <a:cs typeface="Times New Roman" panose="02020603050405020304" pitchFamily="18" charset="0"/>
              </a:rPr>
              <a:t>Меморондуму</a:t>
            </a:r>
            <a:r>
              <a:rPr lang="uk-UA" sz="1600" dirty="0" smtClean="0">
                <a:latin typeface="Times New Roman" panose="02020603050405020304" pitchFamily="18" charset="0"/>
                <a:cs typeface="Times New Roman" panose="02020603050405020304" pitchFamily="18" charset="0"/>
              </a:rPr>
              <a:t> про співпрацю № 294 від 30.11.2021 р. між Тернопільською міською радою та </a:t>
            </a:r>
            <a:r>
              <a:rPr lang="uk-UA" sz="1600" dirty="0" err="1" smtClean="0">
                <a:latin typeface="Times New Roman" panose="02020603050405020304" pitchFamily="18" charset="0"/>
                <a:cs typeface="Times New Roman" panose="02020603050405020304" pitchFamily="18" charset="0"/>
              </a:rPr>
              <a:t>Тернопільсько</a:t>
            </a:r>
            <a:r>
              <a:rPr lang="uk-UA" sz="1600" dirty="0" smtClean="0">
                <a:latin typeface="Times New Roman" panose="02020603050405020304" pitchFamily="18" charset="0"/>
                <a:cs typeface="Times New Roman" panose="02020603050405020304" pitchFamily="18" charset="0"/>
              </a:rPr>
              <a:t>-Зборівською </a:t>
            </a:r>
            <a:r>
              <a:rPr lang="uk-UA" sz="1600" dirty="0" err="1" smtClean="0">
                <a:latin typeface="Times New Roman" panose="02020603050405020304" pitchFamily="18" charset="0"/>
                <a:cs typeface="Times New Roman" panose="02020603050405020304" pitchFamily="18" charset="0"/>
              </a:rPr>
              <a:t>архиєпархією</a:t>
            </a:r>
            <a:r>
              <a:rPr lang="uk-UA" sz="1600" dirty="0" smtClean="0">
                <a:latin typeface="Times New Roman" panose="02020603050405020304" pitchFamily="18" charset="0"/>
                <a:cs typeface="Times New Roman" panose="02020603050405020304" pitchFamily="18" charset="0"/>
              </a:rPr>
              <a:t> Греко-Католицькою церквою про тимчасове користування даним приміщення та усіма укомплектовани</a:t>
            </a:r>
            <a:r>
              <a:rPr lang="uk-UA" sz="1600" dirty="0" smtClean="0"/>
              <a:t>ми матеріалами.</a:t>
            </a:r>
            <a:br>
              <a:rPr lang="uk-UA" sz="1600" dirty="0" smtClean="0"/>
            </a:br>
            <a:endParaRPr lang="uk-UA" sz="1600" dirty="0"/>
          </a:p>
        </p:txBody>
      </p:sp>
      <p:sp>
        <p:nvSpPr>
          <p:cNvPr id="3" name="Місце для тексту 2"/>
          <p:cNvSpPr>
            <a:spLocks noGrp="1"/>
          </p:cNvSpPr>
          <p:nvPr>
            <p:ph type="body" idx="1"/>
          </p:nvPr>
        </p:nvSpPr>
        <p:spPr>
          <a:xfrm>
            <a:off x="685800" y="3440152"/>
            <a:ext cx="5508381" cy="991172"/>
          </a:xfrm>
        </p:spPr>
        <p:txBody>
          <a:bodyPr/>
          <a:lstStyle/>
          <a:p>
            <a:pPr algn="l"/>
            <a:r>
              <a:rPr lang="uk-UA" sz="1400" dirty="0">
                <a:latin typeface="Times New Roman" panose="02020603050405020304" pitchFamily="18" charset="0"/>
                <a:cs typeface="Times New Roman" panose="02020603050405020304" pitchFamily="18" charset="0"/>
              </a:rPr>
              <a:t>Заклад  дошкільної  освіти працює за п’ятиденним робочим тижнем. Режим роботи закладу 10,5 годин: з 8.00 до 18.30</a:t>
            </a:r>
            <a:r>
              <a:rPr lang="uk-UA" sz="1400" dirty="0" smtClean="0">
                <a:latin typeface="Times New Roman" panose="02020603050405020304" pitchFamily="18" charset="0"/>
                <a:cs typeface="Times New Roman" panose="02020603050405020304" pitchFamily="18" charset="0"/>
              </a:rPr>
              <a:t>.</a:t>
            </a:r>
          </a:p>
          <a:p>
            <a:pPr algn="l"/>
            <a:endParaRPr lang="uk-UA" sz="1400" dirty="0">
              <a:latin typeface="Times New Roman" panose="02020603050405020304" pitchFamily="18" charset="0"/>
              <a:cs typeface="Times New Roman" panose="02020603050405020304" pitchFamily="18" charset="0"/>
            </a:endParaRPr>
          </a:p>
          <a:p>
            <a:endParaRPr lang="uk-UA" dirty="0"/>
          </a:p>
        </p:txBody>
      </p:sp>
      <p:sp>
        <p:nvSpPr>
          <p:cNvPr id="4" name="Прямокутник 3"/>
          <p:cNvSpPr/>
          <p:nvPr/>
        </p:nvSpPr>
        <p:spPr>
          <a:xfrm>
            <a:off x="1652954" y="712177"/>
            <a:ext cx="9434146" cy="410882"/>
          </a:xfrm>
          <a:prstGeom prst="rect">
            <a:avLst/>
          </a:prstGeom>
        </p:spPr>
        <p:txBody>
          <a:bodyPr wrap="square">
            <a:spAutoFit/>
          </a:bodyPr>
          <a:lstStyle/>
          <a:p>
            <a:pPr algn="ctr">
              <a:lnSpc>
                <a:spcPct val="115000"/>
              </a:lnSpc>
              <a:spcAft>
                <a:spcPts val="0"/>
              </a:spcAft>
            </a:pPr>
            <a:r>
              <a:rPr lang="uk-UA"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Організаційно-правові засади діяльності дошкільного навчального закладу</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descr="http://www.tze.org.ua/images/stories/2021/11/sad/sadochok_3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6027" y="1123059"/>
            <a:ext cx="2792730" cy="2095500"/>
          </a:xfrm>
          <a:prstGeom prst="rect">
            <a:avLst/>
          </a:prstGeom>
          <a:noFill/>
          <a:ln>
            <a:noFill/>
          </a:ln>
        </p:spPr>
      </p:pic>
      <p:pic>
        <p:nvPicPr>
          <p:cNvPr id="6" name="Рисунок 5" descr="http://www.tze.org.ua/images/stories/2021/11/sad/sadochok_2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35203" y="2903704"/>
            <a:ext cx="2756797" cy="2064067"/>
          </a:xfrm>
          <a:prstGeom prst="rect">
            <a:avLst/>
          </a:prstGeom>
          <a:noFill/>
          <a:ln>
            <a:noFill/>
          </a:ln>
        </p:spPr>
      </p:pic>
      <p:pic>
        <p:nvPicPr>
          <p:cNvPr id="7" name="Рисунок 6" descr="http://www.tze.org.ua/images/stories/2021/11/sad/sadochok_2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6905" y="1123059"/>
            <a:ext cx="3258185" cy="1836420"/>
          </a:xfrm>
          <a:prstGeom prst="rect">
            <a:avLst/>
          </a:prstGeom>
          <a:noFill/>
          <a:ln>
            <a:noFill/>
          </a:ln>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0438" y="3921368"/>
            <a:ext cx="3521467" cy="2150929"/>
          </a:xfrm>
          <a:prstGeom prst="rect">
            <a:avLst/>
          </a:prstGeom>
        </p:spPr>
      </p:pic>
      <p:sp>
        <p:nvSpPr>
          <p:cNvPr id="9" name="Прямокутник 8"/>
          <p:cNvSpPr/>
          <p:nvPr/>
        </p:nvSpPr>
        <p:spPr>
          <a:xfrm>
            <a:off x="4501662" y="3921368"/>
            <a:ext cx="4791808" cy="2092881"/>
          </a:xfrm>
          <a:prstGeom prst="rect">
            <a:avLst/>
          </a:prstGeom>
        </p:spPr>
        <p:txBody>
          <a:bodyPr wrap="square">
            <a:spAutoFit/>
          </a:bodyPr>
          <a:lstStyle/>
          <a:p>
            <a:pPr algn="just"/>
            <a:r>
              <a:rPr lang="uk-UA" i="1" dirty="0">
                <a:solidFill>
                  <a:srgbClr val="FF0000"/>
                </a:solidFill>
                <a:latin typeface="Times New Roman" panose="02020603050405020304" pitchFamily="18" charset="0"/>
                <a:ea typeface="Calibri" panose="020F0502020204030204" pitchFamily="34" charset="0"/>
              </a:rPr>
              <a:t> </a:t>
            </a:r>
            <a:r>
              <a:rPr lang="uk-UA" sz="1400" dirty="0">
                <a:latin typeface="Times New Roman" panose="02020603050405020304" pitchFamily="18" charset="0"/>
                <a:ea typeface="Calibri" panose="020F0502020204030204" pitchFamily="34" charset="0"/>
              </a:rPr>
              <a:t>Для функціонування в умовах воєнного стану в закладі облаштовано укриття згідно </a:t>
            </a:r>
            <a:r>
              <a:rPr lang="uk-UA" sz="1400" dirty="0">
                <a:latin typeface="Arial" panose="020B0604020202020204" pitchFamily="34" charset="0"/>
                <a:ea typeface="Times New Roman" panose="02020603050405020304" pitchFamily="18" charset="0"/>
              </a:rPr>
              <a:t> </a:t>
            </a:r>
            <a:r>
              <a:rPr lang="uk-UA" sz="1400" dirty="0">
                <a:latin typeface="Times New Roman" panose="02020603050405020304" pitchFamily="18" charset="0"/>
                <a:ea typeface="Times New Roman" panose="02020603050405020304" pitchFamily="18" charset="0"/>
              </a:rPr>
              <a:t>листа  ДСНС України від 14.06.2022 </a:t>
            </a:r>
            <a:r>
              <a:rPr lang="uk-UA" sz="1400" dirty="0" err="1">
                <a:latin typeface="Times New Roman" panose="02020603050405020304" pitchFamily="18" charset="0"/>
                <a:ea typeface="Times New Roman" panose="02020603050405020304" pitchFamily="18" charset="0"/>
              </a:rPr>
              <a:t>No</a:t>
            </a:r>
            <a:r>
              <a:rPr lang="uk-UA" sz="1400" dirty="0">
                <a:latin typeface="Times New Roman" panose="02020603050405020304" pitchFamily="18" charset="0"/>
                <a:ea typeface="Times New Roman" panose="02020603050405020304" pitchFamily="18" charset="0"/>
              </a:rPr>
              <a:t> 03-1870/162-2 «Про організацію укриття працівників та дітей у закладах освіти» та</a:t>
            </a:r>
            <a:r>
              <a:rPr lang="uk-UA" sz="1400" dirty="0">
                <a:latin typeface="Times New Roman" panose="02020603050405020304" pitchFamily="18" charset="0"/>
                <a:ea typeface="Calibri" panose="020F0502020204030204" pitchFamily="34" charset="0"/>
              </a:rPr>
              <a:t> </a:t>
            </a:r>
            <a:r>
              <a:rPr lang="uk-UA" sz="1400" dirty="0">
                <a:latin typeface="Times New Roman" panose="02020603050405020304" pitchFamily="18" charset="0"/>
                <a:ea typeface="Times New Roman" panose="02020603050405020304" pitchFamily="18" charset="0"/>
              </a:rPr>
              <a:t>«</a:t>
            </a:r>
            <a:r>
              <a:rPr lang="uk-UA" sz="1400" dirty="0" err="1">
                <a:latin typeface="Times New Roman" panose="02020603050405020304" pitchFamily="18" charset="0"/>
                <a:ea typeface="Times New Roman" panose="02020603050405020304" pitchFamily="18" charset="0"/>
              </a:rPr>
              <a:t>Інструктивно</a:t>
            </a:r>
            <a:r>
              <a:rPr lang="uk-UA" sz="1400" dirty="0">
                <a:latin typeface="Times New Roman" panose="02020603050405020304" pitchFamily="18" charset="0"/>
                <a:ea typeface="Times New Roman" panose="02020603050405020304" pitchFamily="18" charset="0"/>
              </a:rPr>
              <a:t>-методичних матеріалів щодо порядку підготовки закладу освіти до нового навчального року та опалювального сезону з питань цивільного захисту, охорони праці та безпеки життєдіяльності</a:t>
            </a:r>
            <a:r>
              <a:rPr lang="uk-UA" sz="1400" dirty="0" smtClean="0">
                <a:latin typeface="Times New Roman" panose="02020603050405020304" pitchFamily="18" charset="0"/>
                <a:ea typeface="Times New Roman" panose="02020603050405020304" pitchFamily="18" charset="0"/>
              </a:rPr>
              <a:t>».</a:t>
            </a:r>
          </a:p>
          <a:p>
            <a:r>
              <a:rPr lang="uk-UA" sz="1400" b="1" dirty="0" smtClean="0">
                <a:latin typeface="Times New Roman" panose="02020603050405020304" pitchFamily="18" charset="0"/>
                <a:ea typeface="Times New Roman" panose="02020603050405020304" pitchFamily="18" charset="0"/>
              </a:rPr>
              <a:t>ТЗДОЯС відновив свою роботу 04.07.2022 р.</a:t>
            </a:r>
            <a:endParaRPr lang="uk-UA" sz="1400" b="1" dirty="0"/>
          </a:p>
        </p:txBody>
      </p:sp>
    </p:spTree>
    <p:extLst>
      <p:ext uri="{BB962C8B-B14F-4D97-AF65-F5344CB8AC3E}">
        <p14:creationId xmlns:p14="http://schemas.microsoft.com/office/powerpoint/2010/main" val="9908824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62420" y="410720"/>
            <a:ext cx="8158688" cy="2400831"/>
          </a:xfrm>
        </p:spPr>
        <p:txBody>
          <a:bodyPr>
            <a:noAutofit/>
          </a:bodyPr>
          <a:lstStyle/>
          <a:p>
            <a:r>
              <a:rPr lang="uk-UA" dirty="0" smtClean="0">
                <a:latin typeface="Times New Roman" panose="02020603050405020304" pitchFamily="18" charset="0"/>
                <a:cs typeface="Times New Roman" panose="02020603050405020304" pitchFamily="18" charset="0"/>
              </a:rPr>
              <a:t/>
            </a:r>
            <a:br>
              <a:rPr lang="uk-UA" dirty="0" smtClean="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
            </a:r>
            <a:br>
              <a:rPr lang="uk-UA" dirty="0">
                <a:latin typeface="Times New Roman" panose="02020603050405020304" pitchFamily="18" charset="0"/>
                <a:cs typeface="Times New Roman" panose="02020603050405020304" pitchFamily="18" charset="0"/>
              </a:rPr>
            </a:br>
            <a:r>
              <a:rPr lang="uk-UA" dirty="0" smtClean="0">
                <a:latin typeface="Times New Roman" panose="02020603050405020304" pitchFamily="18" charset="0"/>
                <a:cs typeface="Times New Roman" panose="02020603050405020304" pitchFamily="18" charset="0"/>
              </a:rPr>
              <a:t/>
            </a:r>
            <a:br>
              <a:rPr lang="uk-UA" dirty="0" smtClean="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
            </a:r>
            <a:br>
              <a:rPr lang="uk-UA" dirty="0">
                <a:latin typeface="Times New Roman" panose="02020603050405020304" pitchFamily="18" charset="0"/>
                <a:cs typeface="Times New Roman" panose="02020603050405020304" pitchFamily="18" charset="0"/>
              </a:rPr>
            </a:br>
            <a:r>
              <a:rPr lang="uk-UA" dirty="0" smtClean="0">
                <a:latin typeface="Times New Roman" panose="02020603050405020304" pitchFamily="18" charset="0"/>
                <a:cs typeface="Times New Roman" panose="02020603050405020304" pitchFamily="18" charset="0"/>
              </a:rPr>
              <a:t>Склад вихованців</a:t>
            </a:r>
            <a:r>
              <a:rPr lang="uk-UA" dirty="0" smtClean="0"/>
              <a:t/>
            </a:r>
            <a:br>
              <a:rPr lang="uk-UA" dirty="0" smtClean="0"/>
            </a:br>
            <a:r>
              <a:rPr lang="uk-UA" sz="2000" dirty="0" smtClean="0">
                <a:latin typeface="Times New Roman" panose="02020603050405020304" pitchFamily="18" charset="0"/>
                <a:cs typeface="Times New Roman" panose="02020603050405020304" pitchFamily="18" charset="0"/>
              </a:rPr>
              <a:t>У період 2022-2023 </a:t>
            </a:r>
            <a:r>
              <a:rPr lang="uk-UA" sz="2000" dirty="0" err="1" smtClean="0">
                <a:latin typeface="Times New Roman" panose="02020603050405020304" pitchFamily="18" charset="0"/>
                <a:cs typeface="Times New Roman" panose="02020603050405020304" pitchFamily="18" charset="0"/>
              </a:rPr>
              <a:t>н.р</a:t>
            </a:r>
            <a:r>
              <a:rPr lang="uk-UA" sz="2000" dirty="0" smtClean="0">
                <a:latin typeface="Times New Roman" panose="02020603050405020304" pitchFamily="18" charset="0"/>
                <a:cs typeface="Times New Roman" panose="02020603050405020304" pitchFamily="18" charset="0"/>
              </a:rPr>
              <a:t>. в ЗДОЯС № 7 функціонує 2 різновікові групи.</a:t>
            </a:r>
            <a:br>
              <a:rPr lang="uk-UA" sz="2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r>
              <a:rPr lang="uk-UA" sz="2000" dirty="0" smtClean="0">
                <a:latin typeface="Times New Roman" panose="02020603050405020304" pitchFamily="18" charset="0"/>
                <a:cs typeface="Times New Roman" panose="02020603050405020304" pitchFamily="18" charset="0"/>
              </a:rPr>
              <a:t/>
            </a:r>
            <a:br>
              <a:rPr lang="uk-UA" sz="2000" dirty="0" smtClean="0">
                <a:latin typeface="Times New Roman" panose="02020603050405020304" pitchFamily="18" charset="0"/>
                <a:cs typeface="Times New Roman" panose="02020603050405020304" pitchFamily="18" charset="0"/>
              </a:rPr>
            </a:br>
            <a:endParaRPr lang="uk-UA" dirty="0"/>
          </a:p>
        </p:txBody>
      </p:sp>
      <p:sp>
        <p:nvSpPr>
          <p:cNvPr id="3" name="Місце для тексту 2"/>
          <p:cNvSpPr>
            <a:spLocks noGrp="1"/>
          </p:cNvSpPr>
          <p:nvPr>
            <p:ph type="body" idx="1"/>
          </p:nvPr>
        </p:nvSpPr>
        <p:spPr/>
        <p:txBody>
          <a:bodyPr/>
          <a:lstStyle/>
          <a:p>
            <a:endParaRPr lang="uk-UA"/>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042" y="1937238"/>
            <a:ext cx="2605089" cy="2605089"/>
          </a:xfrm>
          <a:prstGeom prst="rect">
            <a:avLst/>
          </a:prstGeom>
        </p:spPr>
      </p:pic>
      <p:sp>
        <p:nvSpPr>
          <p:cNvPr id="5" name="Прямокутник 4"/>
          <p:cNvSpPr/>
          <p:nvPr/>
        </p:nvSpPr>
        <p:spPr>
          <a:xfrm>
            <a:off x="3569678" y="1618041"/>
            <a:ext cx="7051430" cy="2769989"/>
          </a:xfrm>
          <a:prstGeom prst="rect">
            <a:avLst/>
          </a:prstGeom>
          <a:noFill/>
        </p:spPr>
        <p:txBody>
          <a:bodyPr wrap="square" lIns="91440" tIns="45720" rIns="91440" bIns="45720">
            <a:spAutoFit/>
          </a:bodyPr>
          <a:lstStyle/>
          <a:p>
            <a:pPr algn="ctr"/>
            <a:r>
              <a:rPr lang="uk-UA" sz="5400" b="1" cap="none" spc="0" dirty="0" smtClean="0">
                <a:ln w="22225">
                  <a:solidFill>
                    <a:schemeClr val="accent2"/>
                  </a:solidFill>
                  <a:prstDash val="solid"/>
                </a:ln>
                <a:solidFill>
                  <a:schemeClr val="accent2">
                    <a:lumMod val="40000"/>
                    <a:lumOff val="60000"/>
                  </a:schemeClr>
                </a:solidFill>
                <a:effectLst/>
              </a:rPr>
              <a:t>Група середня 4-6 років</a:t>
            </a:r>
          </a:p>
          <a:p>
            <a:pPr algn="ctr"/>
            <a:endParaRPr lang="uk-UA" sz="5400" b="1" cap="none" spc="0" dirty="0" smtClean="0">
              <a:ln w="22225">
                <a:solidFill>
                  <a:schemeClr val="accent2"/>
                </a:solidFill>
                <a:prstDash val="solid"/>
              </a:ln>
              <a:solidFill>
                <a:schemeClr val="accent2">
                  <a:lumMod val="40000"/>
                  <a:lumOff val="60000"/>
                </a:schemeClr>
              </a:solidFill>
              <a:effectLst/>
            </a:endParaRPr>
          </a:p>
          <a:p>
            <a:pPr algn="ctr"/>
            <a:r>
              <a:rPr lang="uk-UA" sz="1200" b="1" dirty="0" smtClean="0">
                <a:ln w="22225">
                  <a:solidFill>
                    <a:schemeClr val="accent2"/>
                  </a:solidFill>
                  <a:prstDash val="solid"/>
                </a:ln>
                <a:solidFill>
                  <a:schemeClr val="accent2">
                    <a:lumMod val="40000"/>
                    <a:lumOff val="60000"/>
                  </a:schemeClr>
                </a:solidFill>
              </a:rPr>
              <a:t>Група </a:t>
            </a:r>
            <a:endParaRPr lang="en-US" sz="1200" b="1" cap="none" spc="0" dirty="0" smtClean="0">
              <a:ln w="22225">
                <a:solidFill>
                  <a:schemeClr val="accent2"/>
                </a:solidFill>
                <a:prstDash val="solid"/>
              </a:ln>
              <a:solidFill>
                <a:schemeClr val="accent2">
                  <a:lumMod val="40000"/>
                  <a:lumOff val="60000"/>
                </a:schemeClr>
              </a:solidFill>
              <a:effectLst/>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8247" y="3603948"/>
            <a:ext cx="2816103" cy="2587504"/>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2791" y="3567813"/>
            <a:ext cx="2777319" cy="2777319"/>
          </a:xfrm>
          <a:prstGeom prst="rect">
            <a:avLst/>
          </a:prstGeom>
        </p:spPr>
      </p:pic>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6197" y="3938954"/>
            <a:ext cx="2359356" cy="2177084"/>
          </a:xfrm>
          <a:prstGeom prst="rect">
            <a:avLst/>
          </a:prstGeom>
        </p:spPr>
      </p:pic>
      <p:sp>
        <p:nvSpPr>
          <p:cNvPr id="11" name="Прямокутник 10"/>
          <p:cNvSpPr/>
          <p:nvPr/>
        </p:nvSpPr>
        <p:spPr>
          <a:xfrm>
            <a:off x="629924" y="5176105"/>
            <a:ext cx="2611612" cy="369332"/>
          </a:xfrm>
          <a:prstGeom prst="rect">
            <a:avLst/>
          </a:prstGeom>
        </p:spPr>
        <p:txBody>
          <a:bodyPr wrap="none">
            <a:spAutoFit/>
          </a:bodyPr>
          <a:lstStyle/>
          <a:p>
            <a:r>
              <a:rPr lang="uk-UA" b="1" dirty="0">
                <a:latin typeface="Times New Roman" panose="02020603050405020304" pitchFamily="18" charset="0"/>
                <a:cs typeface="Times New Roman" panose="02020603050405020304" pitchFamily="18" charset="0"/>
              </a:rPr>
              <a:t>Сайт: </a:t>
            </a:r>
            <a:r>
              <a:rPr lang="en-US" b="1" dirty="0">
                <a:latin typeface="Times New Roman" panose="02020603050405020304" pitchFamily="18" charset="0"/>
                <a:cs typeface="Times New Roman" panose="02020603050405020304" pitchFamily="18" charset="0"/>
              </a:rPr>
              <a:t>https://</a:t>
            </a:r>
            <a:r>
              <a:rPr lang="en-US" b="1" dirty="0" smtClean="0">
                <a:latin typeface="Times New Roman" panose="02020603050405020304" pitchFamily="18" charset="0"/>
                <a:cs typeface="Times New Roman" panose="02020603050405020304" pitchFamily="18" charset="0"/>
              </a:rPr>
              <a:t>7.zdo.te.ua</a:t>
            </a:r>
            <a:endParaRPr lang="uk-UA" b="1" dirty="0"/>
          </a:p>
        </p:txBody>
      </p:sp>
      <p:sp>
        <p:nvSpPr>
          <p:cNvPr id="12" name="Прямокутник 11"/>
          <p:cNvSpPr/>
          <p:nvPr/>
        </p:nvSpPr>
        <p:spPr>
          <a:xfrm>
            <a:off x="3780691" y="2967335"/>
            <a:ext cx="6454613" cy="646331"/>
          </a:xfrm>
          <a:prstGeom prst="rect">
            <a:avLst/>
          </a:prstGeom>
          <a:noFill/>
        </p:spPr>
        <p:txBody>
          <a:bodyPr wrap="square" lIns="91440" tIns="45720" rIns="91440" bIns="45720">
            <a:spAutoFit/>
          </a:bodyPr>
          <a:lstStyle/>
          <a:p>
            <a:pPr algn="ctr"/>
            <a:r>
              <a:rPr lang="uk-UA" sz="3600" b="0" cap="none" spc="0" dirty="0" smtClean="0">
                <a:ln w="0"/>
                <a:solidFill>
                  <a:schemeClr val="tx1"/>
                </a:solidFill>
                <a:effectLst>
                  <a:outerShdw blurRad="38100" dist="19050" dir="2700000" algn="tl" rotWithShape="0">
                    <a:schemeClr val="dk1">
                      <a:alpha val="40000"/>
                    </a:schemeClr>
                  </a:outerShdw>
                </a:effectLst>
              </a:rPr>
              <a:t>За списком у групі– 20 дітей</a:t>
            </a:r>
            <a:endParaRPr lang="uk-UA" sz="36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827362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15069" y="571500"/>
            <a:ext cx="8158688" cy="1345223"/>
          </a:xfrm>
        </p:spPr>
        <p:txBody>
          <a:bodyPr>
            <a:normAutofit fontScale="90000"/>
          </a:bodyPr>
          <a:lstStyle/>
          <a:p>
            <a:r>
              <a:rPr lang="uk-UA" dirty="0" smtClean="0">
                <a:latin typeface="Times New Roman" panose="02020603050405020304" pitchFamily="18" charset="0"/>
                <a:cs typeface="Times New Roman" panose="02020603050405020304" pitchFamily="18" charset="0"/>
              </a:rPr>
              <a:t>Склад вихованців</a:t>
            </a:r>
            <a:br>
              <a:rPr lang="uk-UA" dirty="0" smtClean="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Друга група почала своє функціонування з 03.10.202 р.</a:t>
            </a:r>
            <a:br>
              <a:rPr lang="uk-UA" sz="2000" dirty="0">
                <a:latin typeface="Times New Roman" panose="02020603050405020304" pitchFamily="18" charset="0"/>
                <a:cs typeface="Times New Roman" panose="02020603050405020304" pitchFamily="18" charset="0"/>
              </a:rPr>
            </a:br>
            <a:endParaRPr lang="uk-UA" sz="2000" dirty="0">
              <a:latin typeface="Times New Roman" panose="02020603050405020304" pitchFamily="18" charset="0"/>
              <a:cs typeface="Times New Roman" panose="02020603050405020304" pitchFamily="18" charset="0"/>
            </a:endParaRPr>
          </a:p>
        </p:txBody>
      </p:sp>
      <p:sp>
        <p:nvSpPr>
          <p:cNvPr id="3" name="Місце для тексту 2"/>
          <p:cNvSpPr>
            <a:spLocks noGrp="1"/>
          </p:cNvSpPr>
          <p:nvPr>
            <p:ph type="body" idx="1"/>
          </p:nvPr>
        </p:nvSpPr>
        <p:spPr/>
        <p:txBody>
          <a:bodyPr/>
          <a:lstStyle/>
          <a:p>
            <a:endParaRPr lang="uk-UA" dirty="0"/>
          </a:p>
        </p:txBody>
      </p:sp>
      <p:sp>
        <p:nvSpPr>
          <p:cNvPr id="4" name="Прямокутник 3"/>
          <p:cNvSpPr/>
          <p:nvPr/>
        </p:nvSpPr>
        <p:spPr>
          <a:xfrm>
            <a:off x="3771533" y="1363954"/>
            <a:ext cx="5873629" cy="1754326"/>
          </a:xfrm>
          <a:prstGeom prst="rect">
            <a:avLst/>
          </a:prstGeom>
          <a:noFill/>
        </p:spPr>
        <p:txBody>
          <a:bodyPr wrap="square" lIns="91440" tIns="45720" rIns="91440" bIns="45720">
            <a:spAutoFit/>
          </a:bodyPr>
          <a:lstStyle/>
          <a:p>
            <a:pPr algn="ctr"/>
            <a:r>
              <a:rPr lang="uk-UA" sz="5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Група 3-4 роки</a:t>
            </a:r>
          </a:p>
          <a:p>
            <a:pPr algn="r"/>
            <a:endParaRPr lang="uk-UA"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3750" y="2753599"/>
            <a:ext cx="2858557" cy="2858557"/>
          </a:xfrm>
          <a:prstGeom prst="rect">
            <a:avLst/>
          </a:prstGeom>
        </p:spPr>
      </p:pic>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2353" y="3404718"/>
            <a:ext cx="2156773" cy="2289661"/>
          </a:xfrm>
          <a:prstGeom prst="rect">
            <a:avLst/>
          </a:prstGeom>
        </p:spPr>
      </p:pic>
      <p:sp>
        <p:nvSpPr>
          <p:cNvPr id="11" name="Прямокутник 10"/>
          <p:cNvSpPr/>
          <p:nvPr/>
        </p:nvSpPr>
        <p:spPr>
          <a:xfrm>
            <a:off x="603737" y="5612156"/>
            <a:ext cx="8056685" cy="369332"/>
          </a:xfrm>
          <a:prstGeom prst="rect">
            <a:avLst/>
          </a:prstGeom>
        </p:spPr>
        <p:txBody>
          <a:bodyPr wrap="square">
            <a:spAutoFit/>
          </a:bodyPr>
          <a:lstStyle/>
          <a:p>
            <a:r>
              <a:rPr lang="uk-UA" b="1" dirty="0">
                <a:latin typeface="Times New Roman" panose="02020603050405020304" pitchFamily="18" charset="0"/>
                <a:cs typeface="Times New Roman" panose="02020603050405020304" pitchFamily="18" charset="0"/>
              </a:rPr>
              <a:t>https://www.facebook.com/profile.php?id=100087861835590&amp;sk=photos</a:t>
            </a:r>
          </a:p>
        </p:txBody>
      </p:sp>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69545" y="675232"/>
            <a:ext cx="1784278" cy="2208986"/>
          </a:xfrm>
          <a:prstGeom prst="rect">
            <a:avLst/>
          </a:prstGeom>
        </p:spPr>
      </p:pic>
      <p:pic>
        <p:nvPicPr>
          <p:cNvPr id="13" name="Рисунок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4547" y="800100"/>
            <a:ext cx="2191889" cy="2517414"/>
          </a:xfrm>
          <a:prstGeom prst="rect">
            <a:avLst/>
          </a:prstGeom>
        </p:spPr>
      </p:pic>
      <p:pic>
        <p:nvPicPr>
          <p:cNvPr id="14" name="Рисунок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19227" y="3404718"/>
            <a:ext cx="2461846" cy="2103513"/>
          </a:xfrm>
          <a:prstGeom prst="rect">
            <a:avLst/>
          </a:prstGeom>
        </p:spPr>
      </p:pic>
      <p:sp>
        <p:nvSpPr>
          <p:cNvPr id="15" name="Прямокутник 14"/>
          <p:cNvSpPr/>
          <p:nvPr/>
        </p:nvSpPr>
        <p:spPr>
          <a:xfrm flipH="1">
            <a:off x="6788852" y="2794294"/>
            <a:ext cx="4975256" cy="523220"/>
          </a:xfrm>
          <a:prstGeom prst="rect">
            <a:avLst/>
          </a:prstGeom>
          <a:noFill/>
        </p:spPr>
        <p:txBody>
          <a:bodyPr wrap="square" lIns="91440" tIns="45720" rIns="91440" bIns="45720">
            <a:spAutoFit/>
          </a:bodyPr>
          <a:lstStyle/>
          <a:p>
            <a:pPr algn="ctr"/>
            <a:r>
              <a:rPr lang="uk-UA" sz="2800" dirty="0" smtClean="0">
                <a:ln w="0"/>
                <a:effectLst>
                  <a:outerShdw blurRad="38100" dist="19050" dir="2700000" algn="tl" rotWithShape="0">
                    <a:schemeClr val="dk1">
                      <a:alpha val="40000"/>
                    </a:schemeClr>
                  </a:outerShdw>
                </a:effectLst>
              </a:rPr>
              <a:t>За списком у групі – 19 дітей</a:t>
            </a:r>
            <a:endParaRPr lang="uk-UA" sz="2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3700951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08131" y="782516"/>
            <a:ext cx="6068446" cy="1055076"/>
          </a:xfrm>
        </p:spPr>
        <p:txBody>
          <a:bodyPr>
            <a:normAutofit fontScale="90000"/>
          </a:bodyPr>
          <a:lstStyle/>
          <a:p>
            <a:r>
              <a:rPr lang="uk-UA" dirty="0" smtClean="0">
                <a:latin typeface="Times New Roman" panose="02020603050405020304" pitchFamily="18" charset="0"/>
                <a:cs typeface="Times New Roman" panose="02020603050405020304" pitchFamily="18" charset="0"/>
              </a:rPr>
              <a:t>Кадрове забезпечення</a:t>
            </a:r>
            <a:br>
              <a:rPr lang="uk-UA" dirty="0" smtClean="0">
                <a:latin typeface="Times New Roman" panose="02020603050405020304" pitchFamily="18" charset="0"/>
                <a:cs typeface="Times New Roman" panose="02020603050405020304" pitchFamily="18" charset="0"/>
              </a:rPr>
            </a:br>
            <a:r>
              <a:rPr lang="uk-UA" sz="2000" dirty="0" smtClean="0">
                <a:latin typeface="Times New Roman" panose="02020603050405020304" pitchFamily="18" charset="0"/>
                <a:cs typeface="Times New Roman" panose="02020603050405020304" pitchFamily="18" charset="0"/>
              </a:rPr>
              <a:t>Директор ТЗДОЯС № 7 – Марія </a:t>
            </a:r>
            <a:r>
              <a:rPr lang="uk-UA" sz="2000" dirty="0" err="1" smtClean="0">
                <a:latin typeface="Times New Roman" panose="02020603050405020304" pitchFamily="18" charset="0"/>
                <a:cs typeface="Times New Roman" panose="02020603050405020304" pitchFamily="18" charset="0"/>
              </a:rPr>
              <a:t>Січкарик</a:t>
            </a:r>
            <a:r>
              <a:rPr lang="uk-UA" sz="2000" dirty="0" smtClean="0">
                <a:latin typeface="Times New Roman" panose="02020603050405020304" pitchFamily="18" charset="0"/>
                <a:cs typeface="Times New Roman" panose="02020603050405020304" pitchFamily="18" charset="0"/>
              </a:rPr>
              <a:t>, кваліфікаційна категорія Спеціаліст І кат.</a:t>
            </a:r>
            <a:endParaRPr lang="uk-UA" dirty="0">
              <a:latin typeface="Times New Roman" panose="02020603050405020304" pitchFamily="18" charset="0"/>
              <a:cs typeface="Times New Roman" panose="02020603050405020304" pitchFamily="18" charset="0"/>
            </a:endParaRPr>
          </a:p>
        </p:txBody>
      </p:sp>
      <p:sp>
        <p:nvSpPr>
          <p:cNvPr id="3" name="Місце для тексту 2"/>
          <p:cNvSpPr>
            <a:spLocks noGrp="1"/>
          </p:cNvSpPr>
          <p:nvPr>
            <p:ph type="body" idx="1"/>
          </p:nvPr>
        </p:nvSpPr>
        <p:spPr>
          <a:xfrm>
            <a:off x="5911793" y="2001154"/>
            <a:ext cx="5702845" cy="944270"/>
          </a:xfrm>
        </p:spPr>
        <p:txBody>
          <a:bodyPr>
            <a:normAutofit fontScale="85000" lnSpcReduction="10000"/>
          </a:bodyPr>
          <a:lstStyle/>
          <a:p>
            <a:pPr algn="l"/>
            <a:r>
              <a:rPr lang="uk-UA" dirty="0" smtClean="0">
                <a:latin typeface="Times New Roman" panose="02020603050405020304" pitchFamily="18" charset="0"/>
                <a:cs typeface="Times New Roman" panose="02020603050405020304" pitchFamily="18" charset="0"/>
              </a:rPr>
              <a:t>Практичний психолог – Багрій Галина Орестівна, </a:t>
            </a:r>
            <a:r>
              <a:rPr lang="uk-UA" dirty="0">
                <a:latin typeface="Times New Roman" panose="02020603050405020304" pitchFamily="18" charset="0"/>
                <a:cs typeface="Times New Roman" panose="02020603050405020304" pitchFamily="18" charset="0"/>
              </a:rPr>
              <a:t>кваліфікаційна </a:t>
            </a:r>
            <a:r>
              <a:rPr lang="uk-UA" dirty="0" smtClean="0">
                <a:latin typeface="Times New Roman" panose="02020603050405020304" pitchFamily="18" charset="0"/>
                <a:cs typeface="Times New Roman" panose="02020603050405020304" pitchFamily="18" charset="0"/>
              </a:rPr>
              <a:t>категорія «Магістр»</a:t>
            </a:r>
          </a:p>
          <a:p>
            <a:pPr algn="r"/>
            <a:endParaRPr lang="uk-UA"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809" y="287833"/>
            <a:ext cx="3112476" cy="2532184"/>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739" y="3806931"/>
            <a:ext cx="1897330" cy="2184956"/>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28508" y="1837592"/>
            <a:ext cx="1987062" cy="2048470"/>
          </a:xfrm>
          <a:prstGeom prst="rect">
            <a:avLst/>
          </a:prstGeom>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46986" y="3305907"/>
            <a:ext cx="2060758" cy="2431003"/>
          </a:xfrm>
          <a:prstGeom prst="rect">
            <a:avLst/>
          </a:prstGeom>
        </p:spPr>
      </p:pic>
      <p:sp>
        <p:nvSpPr>
          <p:cNvPr id="13" name="Прямокутник 12"/>
          <p:cNvSpPr/>
          <p:nvPr/>
        </p:nvSpPr>
        <p:spPr>
          <a:xfrm>
            <a:off x="2555070" y="4281552"/>
            <a:ext cx="4091916" cy="1200329"/>
          </a:xfrm>
          <a:prstGeom prst="rect">
            <a:avLst/>
          </a:prstGeom>
        </p:spPr>
        <p:txBody>
          <a:bodyPr wrap="square">
            <a:spAutoFit/>
          </a:bodyPr>
          <a:lstStyle/>
          <a:p>
            <a:r>
              <a:rPr lang="uk-UA" b="1" dirty="0" smtClean="0">
                <a:solidFill>
                  <a:srgbClr val="000000"/>
                </a:solidFill>
                <a:latin typeface="Times New Roman" panose="02020603050405020304" pitchFamily="18" charset="0"/>
                <a:ea typeface="Calibri" panose="020F0502020204030204" pitchFamily="34" charset="0"/>
              </a:rPr>
              <a:t>Вихователь середньої групи </a:t>
            </a:r>
            <a:r>
              <a:rPr lang="uk-UA" b="1" dirty="0" err="1" smtClean="0">
                <a:solidFill>
                  <a:srgbClr val="000000"/>
                </a:solidFill>
                <a:latin typeface="Times New Roman" panose="02020603050405020304" pitchFamily="18" charset="0"/>
                <a:ea typeface="Calibri" panose="020F0502020204030204" pitchFamily="34" charset="0"/>
              </a:rPr>
              <a:t>Пантелеймін</a:t>
            </a:r>
            <a:r>
              <a:rPr lang="uk-UA" b="1" dirty="0" smtClean="0">
                <a:solidFill>
                  <a:srgbClr val="000000"/>
                </a:solidFill>
                <a:latin typeface="Times New Roman" panose="02020603050405020304" pitchFamily="18" charset="0"/>
                <a:ea typeface="Calibri" panose="020F0502020204030204" pitchFamily="34" charset="0"/>
              </a:rPr>
              <a:t> Наталія Михайлівна -</a:t>
            </a:r>
            <a:r>
              <a:rPr lang="uk-UA" dirty="0" smtClean="0">
                <a:solidFill>
                  <a:srgbClr val="000000"/>
                </a:solidFill>
                <a:latin typeface="Times New Roman" panose="02020603050405020304" pitchFamily="18" charset="0"/>
                <a:ea typeface="Calibri" panose="020F0502020204030204" pitchFamily="34" charset="0"/>
              </a:rPr>
              <a:t>кваліфікаційну </a:t>
            </a:r>
            <a:r>
              <a:rPr lang="uk-UA" dirty="0">
                <a:solidFill>
                  <a:srgbClr val="000000"/>
                </a:solidFill>
                <a:latin typeface="Times New Roman" panose="02020603050405020304" pitchFamily="18" charset="0"/>
                <a:ea typeface="Calibri" panose="020F0502020204030204" pitchFamily="34" charset="0"/>
              </a:rPr>
              <a:t>категорію «Спеціаліст І категорії»</a:t>
            </a:r>
            <a:endParaRPr lang="uk-UA" dirty="0"/>
          </a:p>
        </p:txBody>
      </p:sp>
      <p:sp>
        <p:nvSpPr>
          <p:cNvPr id="14" name="Прямокутник 13"/>
          <p:cNvSpPr/>
          <p:nvPr/>
        </p:nvSpPr>
        <p:spPr>
          <a:xfrm>
            <a:off x="8783515" y="3853055"/>
            <a:ext cx="3235570" cy="1200329"/>
          </a:xfrm>
          <a:prstGeom prst="rect">
            <a:avLst/>
          </a:prstGeom>
        </p:spPr>
        <p:txBody>
          <a:bodyPr wrap="square">
            <a:spAutoFit/>
          </a:bodyPr>
          <a:lstStyle/>
          <a:p>
            <a:r>
              <a:rPr lang="uk-UA" b="1" dirty="0">
                <a:solidFill>
                  <a:srgbClr val="000000"/>
                </a:solidFill>
                <a:latin typeface="Times New Roman" panose="02020603050405020304" pitchFamily="18" charset="0"/>
                <a:ea typeface="Calibri" panose="020F0502020204030204" pitchFamily="34" charset="0"/>
              </a:rPr>
              <a:t>Вихователь середньої групи </a:t>
            </a:r>
            <a:r>
              <a:rPr lang="uk-UA" b="1" dirty="0" err="1" smtClean="0">
                <a:solidFill>
                  <a:srgbClr val="000000"/>
                </a:solidFill>
                <a:latin typeface="Times New Roman" panose="02020603050405020304" pitchFamily="18" charset="0"/>
                <a:ea typeface="Calibri" panose="020F0502020204030204" pitchFamily="34" charset="0"/>
              </a:rPr>
              <a:t>Новосад</a:t>
            </a:r>
            <a:r>
              <a:rPr lang="uk-UA" b="1" dirty="0" smtClean="0">
                <a:solidFill>
                  <a:srgbClr val="000000"/>
                </a:solidFill>
                <a:latin typeface="Times New Roman" panose="02020603050405020304" pitchFamily="18" charset="0"/>
                <a:ea typeface="Calibri" panose="020F0502020204030204" pitchFamily="34" charset="0"/>
              </a:rPr>
              <a:t> Уляна Ярославівна-</a:t>
            </a:r>
            <a:r>
              <a:rPr lang="uk-UA" dirty="0" smtClean="0">
                <a:solidFill>
                  <a:srgbClr val="000000"/>
                </a:solidFill>
                <a:latin typeface="Times New Roman" panose="02020603050405020304" pitchFamily="18" charset="0"/>
                <a:ea typeface="Calibri" panose="020F0502020204030204" pitchFamily="34" charset="0"/>
              </a:rPr>
              <a:t>кваліфікаційну </a:t>
            </a:r>
            <a:r>
              <a:rPr lang="uk-UA" dirty="0">
                <a:solidFill>
                  <a:srgbClr val="000000"/>
                </a:solidFill>
                <a:latin typeface="Times New Roman" panose="02020603050405020304" pitchFamily="18" charset="0"/>
                <a:ea typeface="Calibri" panose="020F0502020204030204" pitchFamily="34" charset="0"/>
              </a:rPr>
              <a:t>категорію </a:t>
            </a:r>
            <a:r>
              <a:rPr lang="uk-UA" dirty="0" smtClean="0">
                <a:solidFill>
                  <a:srgbClr val="000000"/>
                </a:solidFill>
                <a:latin typeface="Times New Roman" panose="02020603050405020304" pitchFamily="18" charset="0"/>
                <a:ea typeface="Calibri" panose="020F0502020204030204" pitchFamily="34" charset="0"/>
              </a:rPr>
              <a:t>«Спеціаліст»</a:t>
            </a:r>
            <a:endParaRPr lang="uk-UA" dirty="0"/>
          </a:p>
        </p:txBody>
      </p:sp>
    </p:spTree>
    <p:extLst>
      <p:ext uri="{BB962C8B-B14F-4D97-AF65-F5344CB8AC3E}">
        <p14:creationId xmlns:p14="http://schemas.microsoft.com/office/powerpoint/2010/main" val="27507046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83877" y="685800"/>
            <a:ext cx="7289880" cy="1336431"/>
          </a:xfrm>
        </p:spPr>
        <p:txBody>
          <a:bodyPr>
            <a:normAutofit/>
          </a:bodyPr>
          <a:lstStyle/>
          <a:p>
            <a:r>
              <a:rPr lang="uk-UA" sz="2000" b="1" dirty="0">
                <a:solidFill>
                  <a:srgbClr val="000000"/>
                </a:solidFill>
                <a:latin typeface="Times New Roman" panose="02020603050405020304" pitchFamily="18" charset="0"/>
                <a:ea typeface="Calibri" panose="020F0502020204030204" pitchFamily="34" charset="0"/>
              </a:rPr>
              <a:t>Вихователь </a:t>
            </a:r>
            <a:r>
              <a:rPr lang="uk-UA" sz="2000" b="1" dirty="0" smtClean="0">
                <a:solidFill>
                  <a:srgbClr val="000000"/>
                </a:solidFill>
                <a:latin typeface="Times New Roman" panose="02020603050405020304" pitchFamily="18" charset="0"/>
                <a:ea typeface="Calibri" panose="020F0502020204030204" pitchFamily="34" charset="0"/>
              </a:rPr>
              <a:t>І молодшої </a:t>
            </a:r>
            <a:r>
              <a:rPr lang="uk-UA" sz="2000" b="1" dirty="0">
                <a:solidFill>
                  <a:srgbClr val="000000"/>
                </a:solidFill>
                <a:latin typeface="Times New Roman" panose="02020603050405020304" pitchFamily="18" charset="0"/>
                <a:ea typeface="Calibri" panose="020F0502020204030204" pitchFamily="34" charset="0"/>
              </a:rPr>
              <a:t>групи </a:t>
            </a:r>
            <a:r>
              <a:rPr lang="uk-UA" sz="2000" b="1" dirty="0" smtClean="0">
                <a:solidFill>
                  <a:srgbClr val="000000"/>
                </a:solidFill>
                <a:latin typeface="Times New Roman" panose="02020603050405020304" pitchFamily="18" charset="0"/>
                <a:ea typeface="Calibri" panose="020F0502020204030204" pitchFamily="34" charset="0"/>
              </a:rPr>
              <a:t>Богів Уляна Володимирівна </a:t>
            </a:r>
            <a:r>
              <a:rPr lang="uk-UA" sz="2000" b="1" dirty="0">
                <a:solidFill>
                  <a:srgbClr val="000000"/>
                </a:solidFill>
                <a:latin typeface="Times New Roman" panose="02020603050405020304" pitchFamily="18" charset="0"/>
                <a:ea typeface="Calibri" panose="020F0502020204030204" pitchFamily="34" charset="0"/>
              </a:rPr>
              <a:t>-</a:t>
            </a:r>
            <a:r>
              <a:rPr lang="uk-UA" sz="2000" dirty="0">
                <a:solidFill>
                  <a:srgbClr val="000000"/>
                </a:solidFill>
                <a:latin typeface="Times New Roman" panose="02020603050405020304" pitchFamily="18" charset="0"/>
                <a:ea typeface="Calibri" panose="020F0502020204030204" pitchFamily="34" charset="0"/>
              </a:rPr>
              <a:t>кваліфікаційну категорію </a:t>
            </a:r>
            <a:r>
              <a:rPr lang="uk-UA" sz="2000" dirty="0" smtClean="0">
                <a:solidFill>
                  <a:srgbClr val="000000"/>
                </a:solidFill>
                <a:latin typeface="Times New Roman" panose="02020603050405020304" pitchFamily="18" charset="0"/>
                <a:ea typeface="Calibri" panose="020F0502020204030204" pitchFamily="34" charset="0"/>
              </a:rPr>
              <a:t>«Магістр»</a:t>
            </a:r>
            <a:r>
              <a:rPr lang="uk-UA" sz="2000" dirty="0"/>
              <a:t/>
            </a:r>
            <a:br>
              <a:rPr lang="uk-UA" sz="2000" dirty="0"/>
            </a:br>
            <a:endParaRPr lang="uk-UA" sz="20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8588" y="2122853"/>
            <a:ext cx="1988526" cy="2651368"/>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0897" y="685800"/>
            <a:ext cx="1897474" cy="2049917"/>
          </a:xfrm>
          <a:prstGeom prst="rect">
            <a:avLst/>
          </a:prstGeom>
        </p:spPr>
      </p:pic>
      <p:sp>
        <p:nvSpPr>
          <p:cNvPr id="6" name="Прямокутник 5"/>
          <p:cNvSpPr/>
          <p:nvPr/>
        </p:nvSpPr>
        <p:spPr>
          <a:xfrm>
            <a:off x="4916974" y="2494701"/>
            <a:ext cx="6715248" cy="646331"/>
          </a:xfrm>
          <a:prstGeom prst="rect">
            <a:avLst/>
          </a:prstGeom>
        </p:spPr>
        <p:txBody>
          <a:bodyPr wrap="square">
            <a:spAutoFit/>
          </a:bodyPr>
          <a:lstStyle/>
          <a:p>
            <a:r>
              <a:rPr lang="uk-UA" b="1" dirty="0" smtClean="0">
                <a:solidFill>
                  <a:srgbClr val="000000"/>
                </a:solidFill>
                <a:latin typeface="Times New Roman" panose="02020603050405020304" pitchFamily="18" charset="0"/>
                <a:ea typeface="Calibri" panose="020F0502020204030204" pitchFamily="34" charset="0"/>
              </a:rPr>
              <a:t>Вихователь І молодшої групи </a:t>
            </a:r>
            <a:r>
              <a:rPr lang="uk-UA" b="1" dirty="0" err="1" smtClean="0">
                <a:solidFill>
                  <a:srgbClr val="000000"/>
                </a:solidFill>
                <a:latin typeface="Times New Roman" panose="02020603050405020304" pitchFamily="18" charset="0"/>
                <a:ea typeface="Calibri" panose="020F0502020204030204" pitchFamily="34" charset="0"/>
              </a:rPr>
              <a:t>Кучинська</a:t>
            </a:r>
            <a:r>
              <a:rPr lang="uk-UA" b="1" dirty="0" smtClean="0">
                <a:solidFill>
                  <a:srgbClr val="000000"/>
                </a:solidFill>
                <a:latin typeface="Times New Roman" panose="02020603050405020304" pitchFamily="18" charset="0"/>
                <a:ea typeface="Calibri" panose="020F0502020204030204" pitchFamily="34" charset="0"/>
              </a:rPr>
              <a:t> Тетяна Ярославівна -</a:t>
            </a:r>
            <a:r>
              <a:rPr lang="uk-UA" dirty="0" smtClean="0">
                <a:solidFill>
                  <a:srgbClr val="000000"/>
                </a:solidFill>
                <a:latin typeface="Times New Roman" panose="02020603050405020304" pitchFamily="18" charset="0"/>
                <a:ea typeface="Calibri" panose="020F0502020204030204" pitchFamily="34" charset="0"/>
              </a:rPr>
              <a:t>кваліфікаційну категорію «Спеціаліст І категорії».</a:t>
            </a:r>
            <a:endParaRPr lang="uk-UA" dirty="0"/>
          </a:p>
        </p:txBody>
      </p:sp>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6540" y="3892884"/>
            <a:ext cx="1512277" cy="2189284"/>
          </a:xfrm>
          <a:prstGeom prst="rect">
            <a:avLst/>
          </a:prstGeom>
        </p:spPr>
      </p:pic>
      <p:sp>
        <p:nvSpPr>
          <p:cNvPr id="10" name="Прямокутник 9"/>
          <p:cNvSpPr/>
          <p:nvPr/>
        </p:nvSpPr>
        <p:spPr>
          <a:xfrm>
            <a:off x="6528817" y="4064196"/>
            <a:ext cx="5534229" cy="646331"/>
          </a:xfrm>
          <a:prstGeom prst="rect">
            <a:avLst/>
          </a:prstGeom>
        </p:spPr>
        <p:txBody>
          <a:bodyPr wrap="square">
            <a:spAutoFit/>
          </a:bodyPr>
          <a:lstStyle/>
          <a:p>
            <a:r>
              <a:rPr lang="uk-UA" b="1" dirty="0" smtClean="0">
                <a:latin typeface="Times New Roman" panose="02020603050405020304" pitchFamily="18" charset="0"/>
                <a:cs typeface="Times New Roman" panose="02020603050405020304" pitchFamily="18" charset="0"/>
              </a:rPr>
              <a:t>Музичний керівник</a:t>
            </a:r>
            <a:r>
              <a:rPr lang="uk-UA" dirty="0">
                <a:latin typeface="Times New Roman" panose="02020603050405020304" pitchFamily="18" charset="0"/>
                <a:cs typeface="Times New Roman" panose="02020603050405020304" pitchFamily="18" charset="0"/>
              </a:rPr>
              <a:t> </a:t>
            </a:r>
            <a:r>
              <a:rPr lang="uk-UA" dirty="0" err="1" smtClean="0">
                <a:latin typeface="Times New Roman" panose="02020603050405020304" pitchFamily="18" charset="0"/>
                <a:cs typeface="Times New Roman" panose="02020603050405020304" pitchFamily="18" charset="0"/>
              </a:rPr>
              <a:t>Довгаль</a:t>
            </a:r>
            <a:r>
              <a:rPr lang="uk-UA" dirty="0" smtClean="0">
                <a:latin typeface="Times New Roman" panose="02020603050405020304" pitchFamily="18" charset="0"/>
                <a:cs typeface="Times New Roman" panose="02020603050405020304" pitchFamily="18" charset="0"/>
              </a:rPr>
              <a:t> Наталія Григорівна - </a:t>
            </a:r>
            <a:r>
              <a:rPr lang="uk-UA" dirty="0">
                <a:latin typeface="Times New Roman" panose="02020603050405020304" pitchFamily="18" charset="0"/>
                <a:cs typeface="Times New Roman" panose="02020603050405020304" pitchFamily="18" charset="0"/>
              </a:rPr>
              <a:t>кваліфікаційна категорія </a:t>
            </a:r>
            <a:r>
              <a:rPr lang="uk-UA" dirty="0" smtClean="0">
                <a:latin typeface="Times New Roman" panose="02020603050405020304" pitchFamily="18" charset="0"/>
                <a:cs typeface="Times New Roman" panose="02020603050405020304" pitchFamily="18" charset="0"/>
              </a:rPr>
              <a:t>«Спеціаліст ІІ категорії»</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49782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61847" y="1175998"/>
            <a:ext cx="7376746" cy="498331"/>
          </a:xfrm>
        </p:spPr>
        <p:txBody>
          <a:bodyPr>
            <a:normAutofit fontScale="90000"/>
          </a:bodyPr>
          <a:lstStyle/>
          <a:p>
            <a:pPr algn="l"/>
            <a:r>
              <a:rPr lang="uk-UA" sz="2000" b="1" dirty="0" smtClean="0">
                <a:solidFill>
                  <a:schemeClr val="accent5"/>
                </a:solidFill>
                <a:latin typeface="Times New Roman" panose="02020603050405020304" pitchFamily="18" charset="0"/>
                <a:cs typeface="Times New Roman" panose="02020603050405020304" pitchFamily="18" charset="0"/>
              </a:rPr>
              <a:t>Завідувач господарством – </a:t>
            </a:r>
            <a:br>
              <a:rPr lang="uk-UA" sz="2000" b="1" dirty="0" smtClean="0">
                <a:solidFill>
                  <a:schemeClr val="accent5"/>
                </a:solidFill>
                <a:latin typeface="Times New Roman" panose="02020603050405020304" pitchFamily="18" charset="0"/>
                <a:cs typeface="Times New Roman" panose="02020603050405020304" pitchFamily="18" charset="0"/>
              </a:rPr>
            </a:br>
            <a:r>
              <a:rPr lang="uk-UA" sz="2000" dirty="0" smtClean="0">
                <a:solidFill>
                  <a:schemeClr val="accent5"/>
                </a:solidFill>
                <a:latin typeface="Times New Roman" panose="02020603050405020304" pitchFamily="18" charset="0"/>
                <a:cs typeface="Times New Roman" panose="02020603050405020304" pitchFamily="18" charset="0"/>
              </a:rPr>
              <a:t>Ковальчук Ганна Петрівна</a:t>
            </a:r>
            <a:endParaRPr lang="uk-UA" sz="2000" dirty="0">
              <a:solidFill>
                <a:schemeClr val="accent5"/>
              </a:solidFill>
              <a:latin typeface="Times New Roman" panose="02020603050405020304" pitchFamily="18" charset="0"/>
              <a:cs typeface="Times New Roman" panose="02020603050405020304" pitchFamily="18" charset="0"/>
            </a:endParaRPr>
          </a:p>
        </p:txBody>
      </p:sp>
      <p:sp>
        <p:nvSpPr>
          <p:cNvPr id="3" name="Місце для тексту 2"/>
          <p:cNvSpPr>
            <a:spLocks noGrp="1"/>
          </p:cNvSpPr>
          <p:nvPr>
            <p:ph type="body" idx="1"/>
          </p:nvPr>
        </p:nvSpPr>
        <p:spPr>
          <a:xfrm>
            <a:off x="2314005" y="3768299"/>
            <a:ext cx="8158690" cy="954547"/>
          </a:xfrm>
        </p:spPr>
        <p:txBody>
          <a:bodyPr/>
          <a:lstStyle/>
          <a:p>
            <a:endParaRPr lang="uk-UA" dirty="0"/>
          </a:p>
        </p:txBody>
      </p:sp>
      <p:sp>
        <p:nvSpPr>
          <p:cNvPr id="4" name="Прямокутник 3"/>
          <p:cNvSpPr/>
          <p:nvPr/>
        </p:nvSpPr>
        <p:spPr>
          <a:xfrm>
            <a:off x="3991707" y="685800"/>
            <a:ext cx="6084277" cy="490199"/>
          </a:xfrm>
          <a:prstGeom prst="rect">
            <a:avLst/>
          </a:prstGeom>
        </p:spPr>
        <p:txBody>
          <a:bodyPr wrap="square">
            <a:spAutoFit/>
          </a:bodyPr>
          <a:lstStyle/>
          <a:p>
            <a:pPr algn="just">
              <a:lnSpc>
                <a:spcPct val="115000"/>
              </a:lnSpc>
              <a:spcAft>
                <a:spcPts val="0"/>
              </a:spcAft>
            </a:pPr>
            <a:r>
              <a:rPr lang="uk-UA"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 закладі працює </a:t>
            </a: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7 </a:t>
            </a:r>
            <a:r>
              <a:rPr lang="uk-UA"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технічних працівників: </a:t>
            </a:r>
            <a:endParaRPr lang="uk-UA"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1" y="559105"/>
            <a:ext cx="1418322" cy="1565265"/>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9074" y="1773876"/>
            <a:ext cx="1485900" cy="1865923"/>
          </a:xfrm>
          <a:prstGeom prst="rect">
            <a:avLst/>
          </a:prstGeom>
        </p:spPr>
      </p:pic>
      <p:sp>
        <p:nvSpPr>
          <p:cNvPr id="9" name="Прямокутник 8"/>
          <p:cNvSpPr/>
          <p:nvPr/>
        </p:nvSpPr>
        <p:spPr>
          <a:xfrm>
            <a:off x="2830472" y="2124370"/>
            <a:ext cx="7125756" cy="646331"/>
          </a:xfrm>
          <a:prstGeom prst="rect">
            <a:avLst/>
          </a:prstGeom>
        </p:spPr>
        <p:txBody>
          <a:bodyPr wrap="square">
            <a:spAutoFit/>
          </a:bodyPr>
          <a:lstStyle/>
          <a:p>
            <a:r>
              <a:rPr lang="uk-UA" b="1" dirty="0" smtClean="0">
                <a:solidFill>
                  <a:schemeClr val="accent6">
                    <a:lumMod val="75000"/>
                  </a:schemeClr>
                </a:solidFill>
                <a:latin typeface="Times New Roman" panose="02020603050405020304" pitchFamily="18" charset="0"/>
                <a:cs typeface="Times New Roman" panose="02020603050405020304" pitchFamily="18" charset="0"/>
              </a:rPr>
              <a:t>Помічник вихователя І </a:t>
            </a:r>
            <a:r>
              <a:rPr lang="uk-UA" b="1" dirty="0" err="1" smtClean="0">
                <a:solidFill>
                  <a:schemeClr val="accent6">
                    <a:lumMod val="75000"/>
                  </a:schemeClr>
                </a:solidFill>
                <a:latin typeface="Times New Roman" panose="02020603050405020304" pitchFamily="18" charset="0"/>
                <a:cs typeface="Times New Roman" panose="02020603050405020304" pitchFamily="18" charset="0"/>
              </a:rPr>
              <a:t>мол</a:t>
            </a:r>
            <a:r>
              <a:rPr lang="uk-UA" b="1" dirty="0" smtClean="0">
                <a:solidFill>
                  <a:schemeClr val="accent6">
                    <a:lumMod val="75000"/>
                  </a:schemeClr>
                </a:solidFill>
                <a:latin typeface="Times New Roman" panose="02020603050405020304" pitchFamily="18" charset="0"/>
                <a:cs typeface="Times New Roman" panose="02020603050405020304" pitchFamily="18" charset="0"/>
              </a:rPr>
              <a:t>. групи – </a:t>
            </a:r>
          </a:p>
          <a:p>
            <a:r>
              <a:rPr lang="uk-UA" dirty="0" err="1" smtClean="0">
                <a:solidFill>
                  <a:schemeClr val="accent6">
                    <a:lumMod val="75000"/>
                  </a:schemeClr>
                </a:solidFill>
                <a:latin typeface="Times New Roman" panose="02020603050405020304" pitchFamily="18" charset="0"/>
                <a:cs typeface="Times New Roman" panose="02020603050405020304" pitchFamily="18" charset="0"/>
              </a:rPr>
              <a:t>Дайчак</a:t>
            </a:r>
            <a:r>
              <a:rPr lang="uk-UA" dirty="0" smtClean="0">
                <a:solidFill>
                  <a:schemeClr val="accent6">
                    <a:lumMod val="75000"/>
                  </a:schemeClr>
                </a:solidFill>
                <a:latin typeface="Times New Roman" panose="02020603050405020304" pitchFamily="18" charset="0"/>
                <a:cs typeface="Times New Roman" panose="02020603050405020304" pitchFamily="18" charset="0"/>
              </a:rPr>
              <a:t> </a:t>
            </a:r>
            <a:r>
              <a:rPr lang="uk-UA" dirty="0">
                <a:solidFill>
                  <a:schemeClr val="accent6">
                    <a:lumMod val="75000"/>
                  </a:schemeClr>
                </a:solidFill>
                <a:latin typeface="Times New Roman" panose="02020603050405020304" pitchFamily="18" charset="0"/>
                <a:cs typeface="Times New Roman" panose="02020603050405020304" pitchFamily="18" charset="0"/>
              </a:rPr>
              <a:t>Наталія </a:t>
            </a:r>
            <a:r>
              <a:rPr lang="uk-UA" dirty="0" smtClean="0">
                <a:solidFill>
                  <a:schemeClr val="accent6">
                    <a:lumMod val="75000"/>
                  </a:schemeClr>
                </a:solidFill>
                <a:latin typeface="Times New Roman" panose="02020603050405020304" pitchFamily="18" charset="0"/>
                <a:cs typeface="Times New Roman" panose="02020603050405020304" pitchFamily="18" charset="0"/>
              </a:rPr>
              <a:t>Ярославівна -</a:t>
            </a:r>
            <a:endParaRPr lang="uk-UA"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4989" y="3392531"/>
            <a:ext cx="2151742" cy="1731538"/>
          </a:xfrm>
          <a:prstGeom prst="rect">
            <a:avLst/>
          </a:prstGeom>
        </p:spPr>
      </p:pic>
      <p:pic>
        <p:nvPicPr>
          <p:cNvPr id="12" name="Рисунок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87184" y="1126772"/>
            <a:ext cx="1719423" cy="1469406"/>
          </a:xfrm>
          <a:prstGeom prst="rect">
            <a:avLst/>
          </a:prstGeom>
        </p:spPr>
      </p:pic>
      <p:pic>
        <p:nvPicPr>
          <p:cNvPr id="13" name="Рисунок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65995" y="2737174"/>
            <a:ext cx="1550377" cy="2067170"/>
          </a:xfrm>
          <a:prstGeom prst="rect">
            <a:avLst/>
          </a:prstGeom>
        </p:spPr>
      </p:pic>
      <p:sp>
        <p:nvSpPr>
          <p:cNvPr id="14" name="Прямокутник 13"/>
          <p:cNvSpPr/>
          <p:nvPr/>
        </p:nvSpPr>
        <p:spPr>
          <a:xfrm>
            <a:off x="571501" y="4000159"/>
            <a:ext cx="2892668" cy="923330"/>
          </a:xfrm>
          <a:prstGeom prst="rect">
            <a:avLst/>
          </a:prstGeom>
        </p:spPr>
        <p:txBody>
          <a:bodyPr wrap="square">
            <a:spAutoFit/>
          </a:bodyPr>
          <a:lstStyle/>
          <a:p>
            <a:r>
              <a:rPr lang="uk-UA" b="1" dirty="0">
                <a:solidFill>
                  <a:srgbClr val="FF0000"/>
                </a:solidFill>
                <a:latin typeface="Times New Roman" panose="02020603050405020304" pitchFamily="18" charset="0"/>
                <a:cs typeface="Times New Roman" panose="02020603050405020304" pitchFamily="18" charset="0"/>
              </a:rPr>
              <a:t>Помічник вихователя </a:t>
            </a:r>
            <a:r>
              <a:rPr lang="uk-UA" b="1" dirty="0" smtClean="0">
                <a:solidFill>
                  <a:srgbClr val="FF0000"/>
                </a:solidFill>
                <a:latin typeface="Times New Roman" panose="02020603050405020304" pitchFamily="18" charset="0"/>
                <a:cs typeface="Times New Roman" panose="02020603050405020304" pitchFamily="18" charset="0"/>
              </a:rPr>
              <a:t>середньої групи </a:t>
            </a:r>
            <a:r>
              <a:rPr lang="uk-UA" b="1" dirty="0">
                <a:solidFill>
                  <a:srgbClr val="FF0000"/>
                </a:solidFill>
                <a:latin typeface="Times New Roman" panose="02020603050405020304" pitchFamily="18" charset="0"/>
                <a:cs typeface="Times New Roman" panose="02020603050405020304" pitchFamily="18" charset="0"/>
              </a:rPr>
              <a:t>- </a:t>
            </a:r>
            <a:r>
              <a:rPr lang="uk-UA" dirty="0" smtClean="0">
                <a:solidFill>
                  <a:srgbClr val="FF0000"/>
                </a:solidFill>
                <a:latin typeface="Times New Roman" panose="02020603050405020304" pitchFamily="18" charset="0"/>
                <a:cs typeface="Times New Roman" panose="02020603050405020304" pitchFamily="18" charset="0"/>
              </a:rPr>
              <a:t>Воркун Вікторія Василівна </a:t>
            </a:r>
            <a:endParaRPr lang="uk-UA" dirty="0">
              <a:solidFill>
                <a:srgbClr val="FF0000"/>
              </a:solidFill>
            </a:endParaRPr>
          </a:p>
        </p:txBody>
      </p:sp>
      <p:sp>
        <p:nvSpPr>
          <p:cNvPr id="15" name="Прямокутник 14"/>
          <p:cNvSpPr/>
          <p:nvPr/>
        </p:nvSpPr>
        <p:spPr>
          <a:xfrm>
            <a:off x="8183176" y="2796934"/>
            <a:ext cx="3785616" cy="646331"/>
          </a:xfrm>
          <a:prstGeom prst="rect">
            <a:avLst/>
          </a:prstGeom>
        </p:spPr>
        <p:txBody>
          <a:bodyPr wrap="square">
            <a:spAutoFit/>
          </a:bodyPr>
          <a:lstStyle/>
          <a:p>
            <a:r>
              <a:rPr lang="uk-UA" b="1" dirty="0" smtClean="0">
                <a:solidFill>
                  <a:srgbClr val="7030A0"/>
                </a:solidFill>
                <a:latin typeface="Times New Roman" panose="02020603050405020304" pitchFamily="18" charset="0"/>
                <a:cs typeface="Times New Roman" panose="02020603050405020304" pitchFamily="18" charset="0"/>
              </a:rPr>
              <a:t>Кухар ІІІ розряду – </a:t>
            </a:r>
            <a:r>
              <a:rPr lang="uk-UA" dirty="0" err="1" smtClean="0">
                <a:solidFill>
                  <a:srgbClr val="7030A0"/>
                </a:solidFill>
                <a:latin typeface="Times New Roman" panose="02020603050405020304" pitchFamily="18" charset="0"/>
                <a:cs typeface="Times New Roman" panose="02020603050405020304" pitchFamily="18" charset="0"/>
              </a:rPr>
              <a:t>Бучковська</a:t>
            </a:r>
            <a:r>
              <a:rPr lang="uk-UA" dirty="0" smtClean="0">
                <a:solidFill>
                  <a:srgbClr val="7030A0"/>
                </a:solidFill>
                <a:latin typeface="Times New Roman" panose="02020603050405020304" pitchFamily="18" charset="0"/>
                <a:cs typeface="Times New Roman" panose="02020603050405020304" pitchFamily="18" charset="0"/>
              </a:rPr>
              <a:t> Ганна Олександрівна </a:t>
            </a:r>
            <a:endParaRPr lang="uk-UA" dirty="0">
              <a:solidFill>
                <a:srgbClr val="7030A0"/>
              </a:solidFill>
            </a:endParaRPr>
          </a:p>
        </p:txBody>
      </p:sp>
      <p:sp>
        <p:nvSpPr>
          <p:cNvPr id="16" name="Прямокутник 15"/>
          <p:cNvSpPr/>
          <p:nvPr/>
        </p:nvSpPr>
        <p:spPr>
          <a:xfrm>
            <a:off x="9075539" y="1277283"/>
            <a:ext cx="6096000" cy="646331"/>
          </a:xfrm>
          <a:prstGeom prst="rect">
            <a:avLst/>
          </a:prstGeom>
        </p:spPr>
        <p:txBody>
          <a:bodyPr>
            <a:spAutoFit/>
          </a:bodyPr>
          <a:lstStyle/>
          <a:p>
            <a:r>
              <a:rPr lang="uk-UA" b="1" dirty="0" smtClean="0">
                <a:solidFill>
                  <a:schemeClr val="accent3">
                    <a:lumMod val="75000"/>
                  </a:schemeClr>
                </a:solidFill>
                <a:latin typeface="Times New Roman" panose="02020603050405020304" pitchFamily="18" charset="0"/>
                <a:cs typeface="Times New Roman" panose="02020603050405020304" pitchFamily="18" charset="0"/>
              </a:rPr>
              <a:t>Машиніст з прання- </a:t>
            </a:r>
          </a:p>
          <a:p>
            <a:r>
              <a:rPr lang="uk-UA" dirty="0" err="1" smtClean="0">
                <a:solidFill>
                  <a:schemeClr val="accent3">
                    <a:lumMod val="75000"/>
                  </a:schemeClr>
                </a:solidFill>
                <a:latin typeface="Times New Roman" panose="02020603050405020304" pitchFamily="18" charset="0"/>
                <a:cs typeface="Times New Roman" panose="02020603050405020304" pitchFamily="18" charset="0"/>
              </a:rPr>
              <a:t>Гордзій</a:t>
            </a:r>
            <a:r>
              <a:rPr lang="uk-UA" dirty="0" smtClean="0">
                <a:solidFill>
                  <a:schemeClr val="accent3">
                    <a:lumMod val="75000"/>
                  </a:schemeClr>
                </a:solidFill>
                <a:latin typeface="Times New Roman" panose="02020603050405020304" pitchFamily="18" charset="0"/>
                <a:cs typeface="Times New Roman" panose="02020603050405020304" pitchFamily="18" charset="0"/>
              </a:rPr>
              <a:t> Марія Михайлівна</a:t>
            </a:r>
            <a:endParaRPr lang="uk-UA" dirty="0">
              <a:solidFill>
                <a:schemeClr val="accent3">
                  <a:lumMod val="75000"/>
                </a:schemeClr>
              </a:solidFill>
            </a:endParaRPr>
          </a:p>
        </p:txBody>
      </p:sp>
      <p:pic>
        <p:nvPicPr>
          <p:cNvPr id="19" name="Рисунок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76740" y="4124926"/>
            <a:ext cx="1916610" cy="1867823"/>
          </a:xfrm>
          <a:prstGeom prst="rect">
            <a:avLst/>
          </a:prstGeom>
        </p:spPr>
      </p:pic>
      <p:sp>
        <p:nvSpPr>
          <p:cNvPr id="20" name="Прямокутник 19"/>
          <p:cNvSpPr/>
          <p:nvPr/>
        </p:nvSpPr>
        <p:spPr>
          <a:xfrm>
            <a:off x="4251895" y="3376187"/>
            <a:ext cx="4525758" cy="646331"/>
          </a:xfrm>
          <a:prstGeom prst="rect">
            <a:avLst/>
          </a:prstGeom>
        </p:spPr>
        <p:txBody>
          <a:bodyPr wrap="square">
            <a:spAutoFit/>
          </a:bodyPr>
          <a:lstStyle/>
          <a:p>
            <a:r>
              <a:rPr lang="uk-UA" dirty="0" smtClean="0">
                <a:solidFill>
                  <a:srgbClr val="00B050"/>
                </a:solidFill>
              </a:rPr>
              <a:t>Майстер з ремонту – </a:t>
            </a:r>
            <a:r>
              <a:rPr lang="uk-UA" dirty="0" err="1" smtClean="0">
                <a:solidFill>
                  <a:srgbClr val="00B050"/>
                </a:solidFill>
              </a:rPr>
              <a:t>Головецький</a:t>
            </a:r>
            <a:r>
              <a:rPr lang="uk-UA" dirty="0" smtClean="0">
                <a:solidFill>
                  <a:srgbClr val="00B050"/>
                </a:solidFill>
              </a:rPr>
              <a:t> Адам </a:t>
            </a:r>
          </a:p>
          <a:p>
            <a:r>
              <a:rPr lang="uk-UA" dirty="0" smtClean="0">
                <a:solidFill>
                  <a:srgbClr val="00B050"/>
                </a:solidFill>
              </a:rPr>
              <a:t>Григорович</a:t>
            </a:r>
            <a:endParaRPr lang="uk-UA" dirty="0">
              <a:solidFill>
                <a:srgbClr val="00B050"/>
              </a:solidFill>
            </a:endParaRPr>
          </a:p>
        </p:txBody>
      </p:sp>
      <p:pic>
        <p:nvPicPr>
          <p:cNvPr id="21" name="Рисунок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09528" y="3797220"/>
            <a:ext cx="1660704" cy="2214272"/>
          </a:xfrm>
          <a:prstGeom prst="rect">
            <a:avLst/>
          </a:prstGeom>
        </p:spPr>
      </p:pic>
      <p:sp>
        <p:nvSpPr>
          <p:cNvPr id="22" name="Прямокутник 21"/>
          <p:cNvSpPr/>
          <p:nvPr/>
        </p:nvSpPr>
        <p:spPr>
          <a:xfrm>
            <a:off x="8278335" y="5186323"/>
            <a:ext cx="3318088" cy="787652"/>
          </a:xfrm>
          <a:prstGeom prst="rect">
            <a:avLst/>
          </a:prstGeom>
        </p:spPr>
        <p:txBody>
          <a:bodyPr wrap="none">
            <a:spAutoFit/>
          </a:bodyPr>
          <a:lstStyle/>
          <a:p>
            <a:pPr>
              <a:lnSpc>
                <a:spcPct val="107000"/>
              </a:lnSpc>
              <a:spcAft>
                <a:spcPts val="800"/>
              </a:spcAft>
            </a:pPr>
            <a:r>
              <a:rPr lang="ru-RU" dirty="0">
                <a:solidFill>
                  <a:srgbClr val="00B050"/>
                </a:solidFill>
                <a:latin typeface="Calibri" panose="020F0502020204030204" pitchFamily="34" charset="0"/>
                <a:ea typeface="Calibri" panose="020F0502020204030204" pitchFamily="34" charset="0"/>
                <a:cs typeface="Times New Roman" panose="02020603050405020304" pitchFamily="18" charset="0"/>
              </a:rPr>
              <a:t>Кухар </a:t>
            </a:r>
            <a:r>
              <a:rPr lang="en-US" dirty="0">
                <a:solidFill>
                  <a:srgbClr val="00B050"/>
                </a:solidFill>
                <a:latin typeface="Calibri" panose="020F0502020204030204" pitchFamily="34" charset="0"/>
                <a:ea typeface="Calibri" panose="020F0502020204030204" pitchFamily="34" charset="0"/>
                <a:cs typeface="Times New Roman" panose="02020603050405020304" pitchFamily="18" charset="0"/>
              </a:rPr>
              <a:t>IV </a:t>
            </a:r>
            <a:r>
              <a:rPr lang="uk-UA" dirty="0">
                <a:solidFill>
                  <a:srgbClr val="00B050"/>
                </a:solidFill>
                <a:latin typeface="Calibri" panose="020F0502020204030204" pitchFamily="34" charset="0"/>
                <a:ea typeface="Calibri" panose="020F0502020204030204" pitchFamily="34" charset="0"/>
                <a:cs typeface="Times New Roman" panose="02020603050405020304" pitchFamily="18" charset="0"/>
              </a:rPr>
              <a:t>розряду-</a:t>
            </a:r>
            <a:r>
              <a:rPr lang="uk-UA" dirty="0" err="1">
                <a:solidFill>
                  <a:srgbClr val="00B050"/>
                </a:solidFill>
                <a:latin typeface="Calibri" panose="020F0502020204030204" pitchFamily="34" charset="0"/>
                <a:ea typeface="Calibri" panose="020F0502020204030204" pitchFamily="34" charset="0"/>
                <a:cs typeface="Times New Roman" panose="02020603050405020304" pitchFamily="18" charset="0"/>
              </a:rPr>
              <a:t>Шайген</a:t>
            </a:r>
            <a:r>
              <a:rPr lang="uk-UA" dirty="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uk-UA"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Ганна </a:t>
            </a:r>
          </a:p>
          <a:p>
            <a:pPr>
              <a:lnSpc>
                <a:spcPct val="107000"/>
              </a:lnSpc>
              <a:spcAft>
                <a:spcPts val="800"/>
              </a:spcAft>
            </a:pPr>
            <a:r>
              <a:rPr lang="uk-UA"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Василівна</a:t>
            </a:r>
            <a:endParaRPr lang="uk-UA"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9254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sp>
        <p:nvSpPr>
          <p:cNvPr id="3" name="Місце для тексту 2"/>
          <p:cNvSpPr>
            <a:spLocks noGrp="1"/>
          </p:cNvSpPr>
          <p:nvPr>
            <p:ph type="body" idx="1"/>
          </p:nvPr>
        </p:nvSpPr>
        <p:spPr/>
        <p:txBody>
          <a:bodyPr/>
          <a:lstStyle/>
          <a:p>
            <a:endParaRPr lang="uk-UA"/>
          </a:p>
        </p:txBody>
      </p:sp>
      <p:sp>
        <p:nvSpPr>
          <p:cNvPr id="4" name="Прямокутник 3"/>
          <p:cNvSpPr/>
          <p:nvPr/>
        </p:nvSpPr>
        <p:spPr>
          <a:xfrm>
            <a:off x="2033044" y="443943"/>
            <a:ext cx="8122736" cy="1569660"/>
          </a:xfrm>
          <a:prstGeom prst="rect">
            <a:avLst/>
          </a:prstGeom>
          <a:noFill/>
        </p:spPr>
        <p:txBody>
          <a:bodyPr wrap="none" lIns="91440" tIns="45720" rIns="91440" bIns="45720">
            <a:spAutoFit/>
          </a:bodyPr>
          <a:lstStyle/>
          <a:p>
            <a:pPr algn="ctr"/>
            <a:r>
              <a:rPr lang="uk-UA" sz="48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Нетрадиційні форми роботи</a:t>
            </a:r>
          </a:p>
          <a:p>
            <a:pPr algn="ctr"/>
            <a:r>
              <a:rPr lang="uk-U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з</a:t>
            </a:r>
            <a:r>
              <a:rPr lang="uk-UA" sz="4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дітьми</a:t>
            </a:r>
            <a:endParaRPr lang="uk-UA" sz="4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3272" y="1318845"/>
            <a:ext cx="3703027" cy="2555213"/>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5879" y="1318845"/>
            <a:ext cx="4058952" cy="2620109"/>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6493" y="3182815"/>
            <a:ext cx="3634154" cy="2725616"/>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9523" y="4144988"/>
            <a:ext cx="2470639" cy="2088757"/>
          </a:xfrm>
          <a:prstGeom prst="rect">
            <a:avLst/>
          </a:prstGeom>
        </p:spPr>
      </p:pic>
      <p:pic>
        <p:nvPicPr>
          <p:cNvPr id="10" name="Рисунок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23031" y="4144990"/>
            <a:ext cx="2782521" cy="2088756"/>
          </a:xfrm>
          <a:prstGeom prst="rect">
            <a:avLst/>
          </a:prstGeom>
        </p:spPr>
      </p:pic>
    </p:spTree>
    <p:extLst>
      <p:ext uri="{BB962C8B-B14F-4D97-AF65-F5344CB8AC3E}">
        <p14:creationId xmlns:p14="http://schemas.microsoft.com/office/powerpoint/2010/main" val="16093758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Природа">
  <a:themeElements>
    <a:clrScheme name="Природа">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Природа">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Природа">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Retrospect</Template>
  <TotalTime>4417</TotalTime>
  <Words>668</Words>
  <Application>Microsoft Office PowerPoint</Application>
  <PresentationFormat>Широкий екран</PresentationFormat>
  <Paragraphs>93</Paragraphs>
  <Slides>19</Slides>
  <Notes>0</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19</vt:i4>
      </vt:variant>
    </vt:vector>
  </HeadingPairs>
  <TitlesOfParts>
    <vt:vector size="26" baseType="lpstr">
      <vt:lpstr>Arial</vt:lpstr>
      <vt:lpstr>Arial Black</vt:lpstr>
      <vt:lpstr>Baskerville Old Face</vt:lpstr>
      <vt:lpstr>Calibri</vt:lpstr>
      <vt:lpstr>Garamond</vt:lpstr>
      <vt:lpstr>Times New Roman</vt:lpstr>
      <vt:lpstr>Природа</vt:lpstr>
      <vt:lpstr> Звіт директора  </vt:lpstr>
      <vt:lpstr>      Даний звіт зроблений на підставі наказу Міністерства освіти і науки України від 23.03.2005р. №178, «Положення про порядок звітування керівників дошкільних загальноосвітніх та професійно-технічних навчальних закладів перед пед. колективом та громадськістю»    Метою звітування є: Подальше утвердження відкритої та прозорої демократичної державно – громадської системи управління дошкільним навчальним закладом, поєднання державного і громадського контролю за прозорістю прийняття й виконання управлінських рішень, запровадження колегіальної етики управлінської діяльності директора. </vt:lpstr>
      <vt:lpstr>Тернопільський заклад дошкільної освіти (ясла-садок) № 7 розпочав свою роботу 21 грудня 2021 року. Після підписання ДОГОВОРУ № 293 від 30.11.2021 р. та Меморондуму про співпрацю № 294 від 30.11.2021 р. між Тернопільською міською радою та Тернопільсько-Зборівською архиєпархією Греко-Католицькою церквою про тимчасове користування даним приміщення та усіма укомплектованими матеріалами. </vt:lpstr>
      <vt:lpstr>    Склад вихованців У період 2022-2023 н.р. в ЗДОЯС № 7 функціонує 2 різновікові групи.   </vt:lpstr>
      <vt:lpstr>Склад вихованців Друга група почала своє функціонування з 03.10.202 р. </vt:lpstr>
      <vt:lpstr>Кадрове забезпечення Директор ТЗДОЯС № 7 – Марія Січкарик, кваліфікаційна категорія Спеціаліст І кат.</vt:lpstr>
      <vt:lpstr>Вихователь І молодшої групи Богів Уляна Володимирівна -кваліфікаційну категорію «Магістр» </vt:lpstr>
      <vt:lpstr>Завідувач господарством –  Ковальчук Ганна Петрівна</vt:lpstr>
      <vt:lpstr>Презентація PowerPoint</vt:lpstr>
      <vt:lpstr>Презентація PowerPoint</vt:lpstr>
      <vt:lpstr>   </vt:lpstr>
      <vt:lpstr>Презентація PowerPoint</vt:lpstr>
      <vt:lpstr>Медичне обслуговування дітей здійснює сестра медична старша.</vt:lpstr>
      <vt:lpstr>Управлінські рішення та дії керівника ЗДО були спрямовані на виконання таких завдань: 1. Організація діяльності колективу щодо надання освітніх послуг населенню відповідно до статуту дошкільного навчального закладу.  2. Комплектування груп на 01 вересня 2022 – 2023 навчального року дітьми та кадрами.  3. Забезпечення умов для ефективного проведення освітнього процесу, фізичного та психічного розвитку дітей.  4. Вирішення освітніх, методичних, адміністративних, фінансових, господарських та інших питань, які виникають у процесі діяльності ЗДО.  5. Сприяння підвищенню кваліфікації педагогічних працівників.  6. Створення сприятливого емоційнопсихологічного клімату у колективі ЗДО.  7. Організація дистанційної роботи педагогічних працівників.  8. Комплектація штатів відповідно затвердженого штатного розпису.  9. Організація різних форм співпраці з батьками.  Колектив постійно працює над створенням позитивного іміджу закладу дошкільної освіти</vt:lpstr>
      <vt:lpstr>Фінансово-господарська діяльність закладу здійснюється згідно з кошторису на 2022 рік: Усього на рік  було виділено 3 302 813 грн 00 коп.: - оплата праці працівників становила – 1 958 200 грн.00 коп;   - продукти харчування становили -  299 100 грн 00 коп; - оплата комунальних послуг та енергоносіїв становила -  875 303 грн 00 коп; - використання товарів  і послуг–   1 344 603 грн 00 коп.   За бюджетні кошти Закуплено:  на загальну суму  1877 1грн 55 коп.: - канцтоварів на  3 850 грн 20 коп.; - засоби побутової хімії (миючі засоби, мило) -  2570 грн 50 коп.;  - молоток, граблі металеві, ножівка по дереву, електродриль, шуруповерт, ножівка по металу-  3 986 грн 00 коп.; - туалетний папір, паперові  серветки, рушники паперові, пакети для сміття   - 3 381 грн 40  коп.; - дезінфікуючі  засоби -  2194 грн 40 коп.; - медикаменти – 914 грн 05 коп; - пісок річковий – 1875 грн 00 коп.   </vt:lpstr>
      <vt:lpstr>Презентація PowerPoint</vt:lpstr>
      <vt:lpstr>Тісна співпраця педагогів та батьків Педагоги постійно проводили з батьками індивідуальні бесіди, консультації. Батьки брали участь у проведенні виставок закладу «Дари осінні я зумію поєднати», «Замість ялинки зимовий букет», «Чарівний світ навкруги, який створив Бог» у підготовці та проведенні свят, конкурсів.   </vt:lpstr>
      <vt:lpstr>Презентація PowerPoint</vt:lpstr>
      <vt:lpstr>Презентація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Звіт   директора  </dc:title>
  <dc:creator>Адмін</dc:creator>
  <cp:lastModifiedBy>Адмін</cp:lastModifiedBy>
  <cp:revision>66</cp:revision>
  <dcterms:created xsi:type="dcterms:W3CDTF">2023-07-18T13:01:40Z</dcterms:created>
  <dcterms:modified xsi:type="dcterms:W3CDTF">2024-10-22T13:45:55Z</dcterms:modified>
</cp:coreProperties>
</file>